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8" r:id="rId2"/>
    <p:sldId id="257" r:id="rId3"/>
    <p:sldId id="314" r:id="rId4"/>
    <p:sldId id="315" r:id="rId5"/>
    <p:sldId id="324" r:id="rId6"/>
    <p:sldId id="325" r:id="rId7"/>
    <p:sldId id="326" r:id="rId8"/>
    <p:sldId id="321" r:id="rId9"/>
    <p:sldId id="336" r:id="rId10"/>
    <p:sldId id="327" r:id="rId11"/>
    <p:sldId id="317" r:id="rId12"/>
    <p:sldId id="329" r:id="rId13"/>
    <p:sldId id="330" r:id="rId14"/>
    <p:sldId id="331" r:id="rId15"/>
    <p:sldId id="332" r:id="rId16"/>
    <p:sldId id="337" r:id="rId17"/>
    <p:sldId id="339" r:id="rId18"/>
    <p:sldId id="323" r:id="rId19"/>
    <p:sldId id="338" r:id="rId20"/>
    <p:sldId id="334" r:id="rId21"/>
    <p:sldId id="335" r:id="rId22"/>
    <p:sldId id="319" r:id="rId23"/>
    <p:sldId id="29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0060"/>
    <a:srgbClr val="9C5A99"/>
    <a:srgbClr val="D5B9D2"/>
    <a:srgbClr val="EFE6F4"/>
    <a:srgbClr val="FBF2FF"/>
    <a:srgbClr val="6C106A"/>
    <a:srgbClr val="6C106B"/>
    <a:srgbClr val="756271"/>
    <a:srgbClr val="EAEFF7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1530" autoAdjust="0"/>
  </p:normalViewPr>
  <p:slideViewPr>
    <p:cSldViewPr snapToGrid="0">
      <p:cViewPr varScale="1">
        <p:scale>
          <a:sx n="90" d="100"/>
          <a:sy n="90" d="100"/>
        </p:scale>
        <p:origin x="1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14F5-3BEF-4355-89C0-5D90E2F52C8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9ABA-4B76-4A27-B16E-1ABD43712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8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0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328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21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09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9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039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579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160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157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18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5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98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269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39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69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42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7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2600"/>
              </a:lnSpc>
              <a:spcAft>
                <a:spcPts val="600"/>
              </a:spcAft>
            </a:pPr>
            <a:endParaRPr lang="en-US" altLang="zh-CN" sz="1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1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21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11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5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7016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IP+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光智能协同系统的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0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82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334500" y="6356349"/>
            <a:ext cx="2743200" cy="365125"/>
          </a:xfrm>
        </p:spPr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692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896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64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255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31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159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4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303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7897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30242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技术综述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34960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550713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项目分析与设计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134244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81011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204070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4633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72627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4665566" y="2016866"/>
            <a:ext cx="0" cy="2824268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311" y="2973017"/>
            <a:ext cx="1084855" cy="136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9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97E8-946D-4C5D-972C-63131C18086D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A139-DD59-494F-8ECB-D9FBC1AE36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4" r:id="rId4"/>
    <p:sldLayoutId id="2147483665" r:id="rId5"/>
    <p:sldLayoutId id="2147483666" r:id="rId6"/>
    <p:sldLayoutId id="2147483667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面向支付平台的客户关系管理</a:t>
            </a:r>
            <a:endParaRPr lang="en-US" altLang="zh-CN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与维系系统的设计与实现</a:t>
            </a:r>
            <a:endParaRPr lang="en-US" altLang="zh-CN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69D374F-8AA0-4D19-52D0-610CA3FFE786}"/>
              </a:ext>
            </a:extLst>
          </p:cNvPr>
          <p:cNvSpPr txBox="1"/>
          <p:nvPr/>
        </p:nvSpPr>
        <p:spPr>
          <a:xfrm>
            <a:off x="8179994" y="3839033"/>
            <a:ext cx="441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6F0EBE28-D715-90D0-B30D-98A8CC209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834267"/>
              </p:ext>
            </p:extLst>
          </p:nvPr>
        </p:nvGraphicFramePr>
        <p:xfrm>
          <a:off x="673100" y="4005262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52084168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80401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冯郁珊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MF20320040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33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4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2022.04.26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62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49718" y="354350"/>
            <a:ext cx="238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数据库表设计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68A73AB8-217C-0F0E-9431-BDFF05572D6E}"/>
              </a:ext>
            </a:extLst>
          </p:cNvPr>
          <p:cNvSpPr txBox="1"/>
          <p:nvPr/>
        </p:nvSpPr>
        <p:spPr>
          <a:xfrm>
            <a:off x="6239248" y="1203743"/>
            <a:ext cx="236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</a:p>
        </p:txBody>
      </p:sp>
      <p:sp>
        <p:nvSpPr>
          <p:cNvPr id="45" name="箭头3">
            <a:extLst>
              <a:ext uri="{FF2B5EF4-FFF2-40B4-BE49-F238E27FC236}">
                <a16:creationId xmlns:a16="http://schemas.microsoft.com/office/drawing/2014/main" id="{76B3C821-56C6-ECEF-AEF3-E7484A88300F}"/>
              </a:ext>
            </a:extLst>
          </p:cNvPr>
          <p:cNvSpPr>
            <a:spLocks/>
          </p:cNvSpPr>
          <p:nvPr/>
        </p:nvSpPr>
        <p:spPr bwMode="gray">
          <a:xfrm rot="5400000" flipV="1">
            <a:off x="3787486" y="2179904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6" name="箭头2">
            <a:extLst>
              <a:ext uri="{FF2B5EF4-FFF2-40B4-BE49-F238E27FC236}">
                <a16:creationId xmlns:a16="http://schemas.microsoft.com/office/drawing/2014/main" id="{A9B85CD2-F268-2EE8-0982-53C68CBAD645}"/>
              </a:ext>
            </a:extLst>
          </p:cNvPr>
          <p:cNvSpPr>
            <a:spLocks/>
          </p:cNvSpPr>
          <p:nvPr/>
        </p:nvSpPr>
        <p:spPr bwMode="gray">
          <a:xfrm>
            <a:off x="4568778" y="1865751"/>
            <a:ext cx="298803" cy="1314091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7" name="箭头1">
            <a:extLst>
              <a:ext uri="{FF2B5EF4-FFF2-40B4-BE49-F238E27FC236}">
                <a16:creationId xmlns:a16="http://schemas.microsoft.com/office/drawing/2014/main" id="{4B5B522E-76C1-75A3-897D-4A74B5BC59B0}"/>
              </a:ext>
            </a:extLst>
          </p:cNvPr>
          <p:cNvSpPr>
            <a:spLocks/>
          </p:cNvSpPr>
          <p:nvPr/>
        </p:nvSpPr>
        <p:spPr bwMode="gray">
          <a:xfrm rot="5400000">
            <a:off x="4819494" y="2084303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8" name="箭头3">
            <a:extLst>
              <a:ext uri="{FF2B5EF4-FFF2-40B4-BE49-F238E27FC236}">
                <a16:creationId xmlns:a16="http://schemas.microsoft.com/office/drawing/2014/main" id="{A1D209A0-7E11-2DAE-2AC6-CA8D0215314A}"/>
              </a:ext>
            </a:extLst>
          </p:cNvPr>
          <p:cNvSpPr>
            <a:spLocks/>
          </p:cNvSpPr>
          <p:nvPr/>
        </p:nvSpPr>
        <p:spPr bwMode="gray">
          <a:xfrm rot="5400000" flipV="1">
            <a:off x="2949119" y="2185176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9" name="箭头1">
            <a:extLst>
              <a:ext uri="{FF2B5EF4-FFF2-40B4-BE49-F238E27FC236}">
                <a16:creationId xmlns:a16="http://schemas.microsoft.com/office/drawing/2014/main" id="{7FD7BE4C-4F80-0114-5B70-EE0282CEAE2C}"/>
              </a:ext>
            </a:extLst>
          </p:cNvPr>
          <p:cNvSpPr>
            <a:spLocks/>
          </p:cNvSpPr>
          <p:nvPr/>
        </p:nvSpPr>
        <p:spPr bwMode="gray">
          <a:xfrm rot="5400000">
            <a:off x="5770215" y="2089576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86E427E-C891-9E4C-0549-528B3950A7A7}"/>
              </a:ext>
            </a:extLst>
          </p:cNvPr>
          <p:cNvGrpSpPr/>
          <p:nvPr/>
        </p:nvGrpSpPr>
        <p:grpSpPr>
          <a:xfrm>
            <a:off x="3470211" y="1244866"/>
            <a:ext cx="2481545" cy="801314"/>
            <a:chOff x="3312820" y="1127896"/>
            <a:chExt cx="2481545" cy="80131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C77A62B-014E-9879-B3F7-5832D2FFC0FD}"/>
                </a:ext>
              </a:extLst>
            </p:cNvPr>
            <p:cNvSpPr/>
            <p:nvPr/>
          </p:nvSpPr>
          <p:spPr bwMode="auto">
            <a:xfrm>
              <a:off x="3312820" y="1127896"/>
              <a:ext cx="2481545" cy="801314"/>
            </a:xfrm>
            <a:prstGeom prst="rect">
              <a:avLst/>
            </a:prstGeom>
            <a:solidFill>
              <a:srgbClr val="D5B9D2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32D5109A-26C6-CEA9-DA83-436595C8FD0A}"/>
                </a:ext>
              </a:extLst>
            </p:cNvPr>
            <p:cNvSpPr txBox="1"/>
            <p:nvPr/>
          </p:nvSpPr>
          <p:spPr>
            <a:xfrm>
              <a:off x="3435127" y="1317605"/>
              <a:ext cx="22369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431251FC-16B7-1680-C24B-D01F0FDFC93B}"/>
              </a:ext>
            </a:extLst>
          </p:cNvPr>
          <p:cNvSpPr/>
          <p:nvPr/>
        </p:nvSpPr>
        <p:spPr>
          <a:xfrm>
            <a:off x="2583943" y="3177680"/>
            <a:ext cx="646331" cy="2475109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B630FC-5C7E-CBA0-C161-B0CA382BDB30}"/>
              </a:ext>
            </a:extLst>
          </p:cNvPr>
          <p:cNvSpPr txBox="1"/>
          <p:nvPr/>
        </p:nvSpPr>
        <p:spPr>
          <a:xfrm>
            <a:off x="2583943" y="3716356"/>
            <a:ext cx="64633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权限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3671F0C-940C-3FD7-6258-F31611D24571}"/>
              </a:ext>
            </a:extLst>
          </p:cNvPr>
          <p:cNvSpPr/>
          <p:nvPr/>
        </p:nvSpPr>
        <p:spPr>
          <a:xfrm>
            <a:off x="3418304" y="3180889"/>
            <a:ext cx="646331" cy="2471900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92B89F3-FA41-DBB4-6E54-00520D45A0D6}"/>
              </a:ext>
            </a:extLst>
          </p:cNvPr>
          <p:cNvSpPr txBox="1"/>
          <p:nvPr/>
        </p:nvSpPr>
        <p:spPr>
          <a:xfrm>
            <a:off x="3418306" y="3719564"/>
            <a:ext cx="64633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3843F9D-88D7-31F2-A641-3FF637FB4C6D}"/>
              </a:ext>
            </a:extLst>
          </p:cNvPr>
          <p:cNvSpPr/>
          <p:nvPr/>
        </p:nvSpPr>
        <p:spPr>
          <a:xfrm>
            <a:off x="4391853" y="3172823"/>
            <a:ext cx="646331" cy="2471900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56A4049-B3A2-62B1-FDA7-4D8FE90E29B5}"/>
              </a:ext>
            </a:extLst>
          </p:cNvPr>
          <p:cNvSpPr txBox="1"/>
          <p:nvPr/>
        </p:nvSpPr>
        <p:spPr>
          <a:xfrm>
            <a:off x="4391856" y="3711498"/>
            <a:ext cx="64633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实例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BAFC092-2629-E21D-F4FD-12FCF32936C3}"/>
              </a:ext>
            </a:extLst>
          </p:cNvPr>
          <p:cNvSpPr/>
          <p:nvPr/>
        </p:nvSpPr>
        <p:spPr>
          <a:xfrm>
            <a:off x="5370813" y="3154781"/>
            <a:ext cx="646331" cy="2489942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883B635-59AC-5CA0-7D1D-13C67380234F}"/>
              </a:ext>
            </a:extLst>
          </p:cNvPr>
          <p:cNvSpPr txBox="1"/>
          <p:nvPr/>
        </p:nvSpPr>
        <p:spPr>
          <a:xfrm>
            <a:off x="5370815" y="3693456"/>
            <a:ext cx="646331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AE20DD3-12C3-9ED0-2C4C-7EDF82EBE4B3}"/>
              </a:ext>
            </a:extLst>
          </p:cNvPr>
          <p:cNvSpPr/>
          <p:nvPr/>
        </p:nvSpPr>
        <p:spPr>
          <a:xfrm>
            <a:off x="6357437" y="3163675"/>
            <a:ext cx="646331" cy="2481048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3ED1208-6C78-7E54-35B6-FF735499868A}"/>
              </a:ext>
            </a:extLst>
          </p:cNvPr>
          <p:cNvSpPr txBox="1"/>
          <p:nvPr/>
        </p:nvSpPr>
        <p:spPr>
          <a:xfrm>
            <a:off x="6357439" y="3702350"/>
            <a:ext cx="646331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异动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箭头1">
            <a:extLst>
              <a:ext uri="{FF2B5EF4-FFF2-40B4-BE49-F238E27FC236}">
                <a16:creationId xmlns:a16="http://schemas.microsoft.com/office/drawing/2014/main" id="{1EB8C9D3-519F-572D-5F60-3A1E61242D12}"/>
              </a:ext>
            </a:extLst>
          </p:cNvPr>
          <p:cNvSpPr>
            <a:spLocks/>
          </p:cNvSpPr>
          <p:nvPr/>
        </p:nvSpPr>
        <p:spPr bwMode="gray">
          <a:xfrm rot="5400000">
            <a:off x="6711656" y="2093198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494FAC1-1B17-C5D6-BBDF-856F946D5E14}"/>
              </a:ext>
            </a:extLst>
          </p:cNvPr>
          <p:cNvSpPr/>
          <p:nvPr/>
        </p:nvSpPr>
        <p:spPr>
          <a:xfrm>
            <a:off x="7252397" y="3169107"/>
            <a:ext cx="646331" cy="2481048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CA67636-486F-1851-76A6-12C0C4571E5B}"/>
              </a:ext>
            </a:extLst>
          </p:cNvPr>
          <p:cNvSpPr txBox="1"/>
          <p:nvPr/>
        </p:nvSpPr>
        <p:spPr>
          <a:xfrm>
            <a:off x="7252401" y="3707782"/>
            <a:ext cx="64633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维系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记录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横表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箭头1">
            <a:extLst>
              <a:ext uri="{FF2B5EF4-FFF2-40B4-BE49-F238E27FC236}">
                <a16:creationId xmlns:a16="http://schemas.microsoft.com/office/drawing/2014/main" id="{CB9861BA-1D7E-0980-F518-F6347C3FCE7B}"/>
              </a:ext>
            </a:extLst>
          </p:cNvPr>
          <p:cNvSpPr>
            <a:spLocks/>
          </p:cNvSpPr>
          <p:nvPr/>
        </p:nvSpPr>
        <p:spPr bwMode="gray">
          <a:xfrm rot="5400000">
            <a:off x="7620878" y="2098272"/>
            <a:ext cx="819764" cy="132119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15D4379-0109-8FAA-1776-0FEA0843ED52}"/>
              </a:ext>
            </a:extLst>
          </p:cNvPr>
          <p:cNvSpPr/>
          <p:nvPr/>
        </p:nvSpPr>
        <p:spPr>
          <a:xfrm>
            <a:off x="8177081" y="3184846"/>
            <a:ext cx="646331" cy="2481048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FA65FDF-9739-9C6D-F6FC-45C814788D2A}"/>
              </a:ext>
            </a:extLst>
          </p:cNvPr>
          <p:cNvSpPr txBox="1"/>
          <p:nvPr/>
        </p:nvSpPr>
        <p:spPr>
          <a:xfrm>
            <a:off x="8177086" y="3723521"/>
            <a:ext cx="64633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维系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记录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纵表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6549A34-169B-CEAC-F425-0A1CF09344A3}"/>
              </a:ext>
            </a:extLst>
          </p:cNvPr>
          <p:cNvSpPr/>
          <p:nvPr/>
        </p:nvSpPr>
        <p:spPr>
          <a:xfrm>
            <a:off x="7137297" y="3069628"/>
            <a:ext cx="1826159" cy="2739518"/>
          </a:xfrm>
          <a:prstGeom prst="rect">
            <a:avLst/>
          </a:prstGeom>
          <a:noFill/>
          <a:ln w="28575">
            <a:solidFill>
              <a:srgbClr val="D5B9D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2">
            <a:extLst>
              <a:ext uri="{FF2B5EF4-FFF2-40B4-BE49-F238E27FC236}">
                <a16:creationId xmlns:a16="http://schemas.microsoft.com/office/drawing/2014/main" id="{8866DF47-ED43-8F56-87FA-6468854A82E8}"/>
              </a:ext>
            </a:extLst>
          </p:cNvPr>
          <p:cNvSpPr>
            <a:spLocks/>
          </p:cNvSpPr>
          <p:nvPr/>
        </p:nvSpPr>
        <p:spPr bwMode="gray">
          <a:xfrm>
            <a:off x="9960086" y="1840690"/>
            <a:ext cx="298803" cy="1314091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8C5496AE-D181-E503-3083-14E0A60A95BA}"/>
              </a:ext>
            </a:extLst>
          </p:cNvPr>
          <p:cNvGrpSpPr/>
          <p:nvPr/>
        </p:nvGrpSpPr>
        <p:grpSpPr>
          <a:xfrm>
            <a:off x="8825237" y="1244866"/>
            <a:ext cx="2467410" cy="801314"/>
            <a:chOff x="8371278" y="1127896"/>
            <a:chExt cx="2467410" cy="80131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815A7AD-A9F0-27CB-909A-3CE93B3D114B}"/>
                </a:ext>
              </a:extLst>
            </p:cNvPr>
            <p:cNvSpPr/>
            <p:nvPr/>
          </p:nvSpPr>
          <p:spPr bwMode="auto">
            <a:xfrm>
              <a:off x="8371278" y="1127896"/>
              <a:ext cx="2467410" cy="801314"/>
            </a:xfrm>
            <a:prstGeom prst="rect">
              <a:avLst/>
            </a:prstGeom>
            <a:solidFill>
              <a:srgbClr val="9C5A99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E1298EC3-451E-2120-8A0A-0944A7EDB87E}"/>
                </a:ext>
              </a:extLst>
            </p:cNvPr>
            <p:cNvSpPr txBox="1"/>
            <p:nvPr/>
          </p:nvSpPr>
          <p:spPr>
            <a:xfrm>
              <a:off x="8704742" y="1308823"/>
              <a:ext cx="1800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ODPS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</a:p>
          </p:txBody>
        </p:sp>
      </p:grpSp>
      <p:cxnSp>
        <p:nvCxnSpPr>
          <p:cNvPr id="78" name="直接连接符 25">
            <a:extLst>
              <a:ext uri="{FF2B5EF4-FFF2-40B4-BE49-F238E27FC236}">
                <a16:creationId xmlns:a16="http://schemas.microsoft.com/office/drawing/2014/main" id="{2A88FC52-F373-82AE-9DDD-DC601C27D0B5}"/>
              </a:ext>
            </a:extLst>
          </p:cNvPr>
          <p:cNvCxnSpPr>
            <a:cxnSpLocks/>
          </p:cNvCxnSpPr>
          <p:nvPr/>
        </p:nvCxnSpPr>
        <p:spPr>
          <a:xfrm>
            <a:off x="6547441" y="1828333"/>
            <a:ext cx="1754394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94B637C8-B0A1-13E1-7932-63CB296CFB58}"/>
              </a:ext>
            </a:extLst>
          </p:cNvPr>
          <p:cNvSpPr/>
          <p:nvPr/>
        </p:nvSpPr>
        <p:spPr>
          <a:xfrm>
            <a:off x="9574816" y="3179842"/>
            <a:ext cx="1107996" cy="2489942"/>
          </a:xfrm>
          <a:prstGeom prst="rect">
            <a:avLst/>
          </a:prstGeom>
          <a:noFill/>
          <a:ln w="28575">
            <a:solidFill>
              <a:srgbClr val="75627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713E2A3-E564-8C7F-E2E6-8B6247896E00}"/>
              </a:ext>
            </a:extLst>
          </p:cNvPr>
          <p:cNvSpPr txBox="1"/>
          <p:nvPr/>
        </p:nvSpPr>
        <p:spPr>
          <a:xfrm>
            <a:off x="10116941" y="37992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2D7B3064-F9AA-F59B-8081-85E4F17EE59F}"/>
              </a:ext>
            </a:extLst>
          </p:cNvPr>
          <p:cNvSpPr txBox="1"/>
          <p:nvPr/>
        </p:nvSpPr>
        <p:spPr>
          <a:xfrm>
            <a:off x="9574816" y="3754799"/>
            <a:ext cx="110799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存储处理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洗入的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外部数据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3F163CC0-FFFE-2D6E-B215-6A8E0ADEA54F}"/>
              </a:ext>
            </a:extLst>
          </p:cNvPr>
          <p:cNvSpPr txBox="1"/>
          <p:nvPr/>
        </p:nvSpPr>
        <p:spPr>
          <a:xfrm>
            <a:off x="6653892" y="5915096"/>
            <a:ext cx="286711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实现维系记录个性化存储</a:t>
            </a:r>
            <a:endParaRPr lang="zh-CN" altLang="zh-CN" kern="100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8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680376" y="354350"/>
            <a:ext cx="3251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操作权限控制模块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ADD3A1-B8EF-9C53-1F44-2322BEDD49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7"/>
          <a:stretch/>
        </p:blipFill>
        <p:spPr>
          <a:xfrm>
            <a:off x="2082834" y="1190721"/>
            <a:ext cx="7370086" cy="26917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94F8B6-28DB-AC62-0874-5B25058EB4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7"/>
          <a:stretch/>
        </p:blipFill>
        <p:spPr>
          <a:xfrm>
            <a:off x="5524594" y="4067054"/>
            <a:ext cx="6425514" cy="2438046"/>
          </a:xfrm>
          <a:prstGeom prst="rect">
            <a:avLst/>
          </a:prstGeom>
        </p:spPr>
      </p:pic>
      <p:sp>
        <p:nvSpPr>
          <p:cNvPr id="21" name="文本框 32">
            <a:extLst>
              <a:ext uri="{FF2B5EF4-FFF2-40B4-BE49-F238E27FC236}">
                <a16:creationId xmlns:a16="http://schemas.microsoft.com/office/drawing/2014/main" id="{076F357B-64EF-37AD-D30D-4A2B86F7B1FA}"/>
              </a:ext>
            </a:extLst>
          </p:cNvPr>
          <p:cNvSpPr txBox="1"/>
          <p:nvPr/>
        </p:nvSpPr>
        <p:spPr>
          <a:xfrm>
            <a:off x="9750676" y="1984964"/>
            <a:ext cx="2001795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用户鉴权流程图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1CD4B011-1BC7-9A33-9C03-04521E8E5C6F}"/>
              </a:ext>
            </a:extLst>
          </p:cNvPr>
          <p:cNvSpPr txBox="1"/>
          <p:nvPr/>
        </p:nvSpPr>
        <p:spPr>
          <a:xfrm>
            <a:off x="1858850" y="4894123"/>
            <a:ext cx="3586395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查询用户可操作的资源流程图</a:t>
            </a:r>
          </a:p>
        </p:txBody>
      </p:sp>
    </p:spTree>
    <p:extLst>
      <p:ext uri="{BB962C8B-B14F-4D97-AF65-F5344CB8AC3E}">
        <p14:creationId xmlns:p14="http://schemas.microsoft.com/office/powerpoint/2010/main" val="313045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42160" y="354350"/>
            <a:ext cx="3831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操作权限控制模块类图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6E74AF-DEE5-17F3-6A78-32FCDDBA946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6523" y="952195"/>
            <a:ext cx="9480650" cy="53346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57781F-06CB-DEDC-C769-D66741589EF7}"/>
              </a:ext>
            </a:extLst>
          </p:cNvPr>
          <p:cNvSpPr/>
          <p:nvPr/>
        </p:nvSpPr>
        <p:spPr>
          <a:xfrm>
            <a:off x="7994822" y="1692873"/>
            <a:ext cx="2669059" cy="2692911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5D72A2A-8278-5DFD-7AD2-BACD77A764F2}"/>
              </a:ext>
            </a:extLst>
          </p:cNvPr>
          <p:cNvSpPr/>
          <p:nvPr/>
        </p:nvSpPr>
        <p:spPr>
          <a:xfrm>
            <a:off x="1971815" y="4385785"/>
            <a:ext cx="5558697" cy="190105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32">
            <a:extLst>
              <a:ext uri="{FF2B5EF4-FFF2-40B4-BE49-F238E27FC236}">
                <a16:creationId xmlns:a16="http://schemas.microsoft.com/office/drawing/2014/main" id="{3804A362-E7F7-132B-FC84-CE8642CC63D9}"/>
              </a:ext>
            </a:extLst>
          </p:cNvPr>
          <p:cNvSpPr txBox="1"/>
          <p:nvPr/>
        </p:nvSpPr>
        <p:spPr>
          <a:xfrm>
            <a:off x="10663881" y="2839274"/>
            <a:ext cx="2001795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权限检查器</a:t>
            </a:r>
          </a:p>
        </p:txBody>
      </p:sp>
      <p:sp>
        <p:nvSpPr>
          <p:cNvPr id="31" name="文本框 32">
            <a:extLst>
              <a:ext uri="{FF2B5EF4-FFF2-40B4-BE49-F238E27FC236}">
                <a16:creationId xmlns:a16="http://schemas.microsoft.com/office/drawing/2014/main" id="{B4504496-A244-8146-A347-452DFE91103C}"/>
              </a:ext>
            </a:extLst>
          </p:cNvPr>
          <p:cNvSpPr txBox="1"/>
          <p:nvPr/>
        </p:nvSpPr>
        <p:spPr>
          <a:xfrm>
            <a:off x="3620008" y="6361468"/>
            <a:ext cx="2570726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权限解析器和组装器</a:t>
            </a:r>
          </a:p>
        </p:txBody>
      </p:sp>
    </p:spTree>
    <p:extLst>
      <p:ext uri="{BB962C8B-B14F-4D97-AF65-F5344CB8AC3E}">
        <p14:creationId xmlns:p14="http://schemas.microsoft.com/office/powerpoint/2010/main" val="298713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680376" y="354350"/>
            <a:ext cx="3251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操作权限控制模块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B1F7648B-3168-76C3-7F5F-7095AF9B76D3}"/>
              </a:ext>
            </a:extLst>
          </p:cNvPr>
          <p:cNvSpPr txBox="1"/>
          <p:nvPr/>
        </p:nvSpPr>
        <p:spPr>
          <a:xfrm>
            <a:off x="6948192" y="3560453"/>
            <a:ext cx="2059885" cy="73680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岗位权限转换器</a:t>
            </a:r>
            <a:endParaRPr lang="en-US" altLang="zh-CN" sz="2000" b="1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实现代码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F066E4-9FCF-AD6E-5569-88C042C78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535" y="1215576"/>
            <a:ext cx="4971780" cy="3007700"/>
          </a:xfrm>
          <a:prstGeom prst="rect">
            <a:avLst/>
          </a:prstGeom>
          <a:ln w="25400">
            <a:solidFill>
              <a:srgbClr val="9C5A99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259B596-A379-19E5-60F6-81FBD4032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535" y="4540712"/>
            <a:ext cx="7947967" cy="1925854"/>
          </a:xfrm>
          <a:prstGeom prst="rect">
            <a:avLst/>
          </a:prstGeom>
          <a:ln w="25400">
            <a:solidFill>
              <a:srgbClr val="D5B9D2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E7C3CA-AFD7-E81B-8807-5EC6AA630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793" y="1215576"/>
            <a:ext cx="5153575" cy="1702282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文本框 32">
            <a:extLst>
              <a:ext uri="{FF2B5EF4-FFF2-40B4-BE49-F238E27FC236}">
                <a16:creationId xmlns:a16="http://schemas.microsoft.com/office/drawing/2014/main" id="{C75507D0-6506-BAF2-7C0C-696BF7A81596}"/>
              </a:ext>
            </a:extLst>
          </p:cNvPr>
          <p:cNvSpPr txBox="1"/>
          <p:nvPr/>
        </p:nvSpPr>
        <p:spPr>
          <a:xfrm>
            <a:off x="10095469" y="3033585"/>
            <a:ext cx="1972961" cy="73680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角色权限检查器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实现代码</a:t>
            </a: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FAEE7227-7511-E718-A8D5-4C259E9004D6}"/>
              </a:ext>
            </a:extLst>
          </p:cNvPr>
          <p:cNvSpPr txBox="1"/>
          <p:nvPr/>
        </p:nvSpPr>
        <p:spPr>
          <a:xfrm>
            <a:off x="9928885" y="4528009"/>
            <a:ext cx="1972961" cy="73680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D5B9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岗位权限检查器</a:t>
            </a:r>
            <a:endParaRPr lang="en-US" altLang="zh-CN" sz="2000" b="1" dirty="0">
              <a:solidFill>
                <a:srgbClr val="D5B9D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D5B9D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实现代码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5A3217-30E7-4BA7-7AC9-528456BDD6AB}"/>
              </a:ext>
            </a:extLst>
          </p:cNvPr>
          <p:cNvSpPr/>
          <p:nvPr/>
        </p:nvSpPr>
        <p:spPr>
          <a:xfrm>
            <a:off x="3098800" y="1578707"/>
            <a:ext cx="535354" cy="25497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42157822">
                  <a:custGeom>
                    <a:avLst/>
                    <a:gdLst>
                      <a:gd name="connsiteX0" fmla="*/ 0 w 535354"/>
                      <a:gd name="connsiteY0" fmla="*/ 42497 h 254977"/>
                      <a:gd name="connsiteX1" fmla="*/ 42497 w 535354"/>
                      <a:gd name="connsiteY1" fmla="*/ 0 h 254977"/>
                      <a:gd name="connsiteX2" fmla="*/ 492857 w 535354"/>
                      <a:gd name="connsiteY2" fmla="*/ 0 h 254977"/>
                      <a:gd name="connsiteX3" fmla="*/ 535354 w 535354"/>
                      <a:gd name="connsiteY3" fmla="*/ 42497 h 254977"/>
                      <a:gd name="connsiteX4" fmla="*/ 535354 w 535354"/>
                      <a:gd name="connsiteY4" fmla="*/ 212480 h 254977"/>
                      <a:gd name="connsiteX5" fmla="*/ 492857 w 535354"/>
                      <a:gd name="connsiteY5" fmla="*/ 254977 h 254977"/>
                      <a:gd name="connsiteX6" fmla="*/ 42497 w 535354"/>
                      <a:gd name="connsiteY6" fmla="*/ 254977 h 254977"/>
                      <a:gd name="connsiteX7" fmla="*/ 0 w 535354"/>
                      <a:gd name="connsiteY7" fmla="*/ 212480 h 254977"/>
                      <a:gd name="connsiteX8" fmla="*/ 0 w 535354"/>
                      <a:gd name="connsiteY8" fmla="*/ 42497 h 25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35354" h="254977" extrusionOk="0">
                        <a:moveTo>
                          <a:pt x="0" y="42497"/>
                        </a:moveTo>
                        <a:cubicBezTo>
                          <a:pt x="-5119" y="21578"/>
                          <a:pt x="18192" y="-3846"/>
                          <a:pt x="42497" y="0"/>
                        </a:cubicBezTo>
                        <a:cubicBezTo>
                          <a:pt x="235837" y="6887"/>
                          <a:pt x="383074" y="20272"/>
                          <a:pt x="492857" y="0"/>
                        </a:cubicBezTo>
                        <a:cubicBezTo>
                          <a:pt x="515973" y="1373"/>
                          <a:pt x="532537" y="15666"/>
                          <a:pt x="535354" y="42497"/>
                        </a:cubicBezTo>
                        <a:cubicBezTo>
                          <a:pt x="530550" y="108370"/>
                          <a:pt x="536800" y="140825"/>
                          <a:pt x="535354" y="212480"/>
                        </a:cubicBezTo>
                        <a:cubicBezTo>
                          <a:pt x="531817" y="234728"/>
                          <a:pt x="515314" y="251552"/>
                          <a:pt x="492857" y="254977"/>
                        </a:cubicBezTo>
                        <a:cubicBezTo>
                          <a:pt x="268962" y="242377"/>
                          <a:pt x="160162" y="244661"/>
                          <a:pt x="42497" y="254977"/>
                        </a:cubicBezTo>
                        <a:cubicBezTo>
                          <a:pt x="20206" y="249846"/>
                          <a:pt x="-4949" y="237120"/>
                          <a:pt x="0" y="212480"/>
                        </a:cubicBezTo>
                        <a:cubicBezTo>
                          <a:pt x="-4223" y="154772"/>
                          <a:pt x="5080" y="81009"/>
                          <a:pt x="0" y="4249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C52F7E07-7AB0-F55A-CF7F-9B65996C278F}"/>
              </a:ext>
            </a:extLst>
          </p:cNvPr>
          <p:cNvSpPr/>
          <p:nvPr/>
        </p:nvSpPr>
        <p:spPr>
          <a:xfrm>
            <a:off x="3313723" y="2845074"/>
            <a:ext cx="535354" cy="25497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42157822">
                  <a:custGeom>
                    <a:avLst/>
                    <a:gdLst>
                      <a:gd name="connsiteX0" fmla="*/ 0 w 535354"/>
                      <a:gd name="connsiteY0" fmla="*/ 42497 h 254977"/>
                      <a:gd name="connsiteX1" fmla="*/ 42497 w 535354"/>
                      <a:gd name="connsiteY1" fmla="*/ 0 h 254977"/>
                      <a:gd name="connsiteX2" fmla="*/ 492857 w 535354"/>
                      <a:gd name="connsiteY2" fmla="*/ 0 h 254977"/>
                      <a:gd name="connsiteX3" fmla="*/ 535354 w 535354"/>
                      <a:gd name="connsiteY3" fmla="*/ 42497 h 254977"/>
                      <a:gd name="connsiteX4" fmla="*/ 535354 w 535354"/>
                      <a:gd name="connsiteY4" fmla="*/ 212480 h 254977"/>
                      <a:gd name="connsiteX5" fmla="*/ 492857 w 535354"/>
                      <a:gd name="connsiteY5" fmla="*/ 254977 h 254977"/>
                      <a:gd name="connsiteX6" fmla="*/ 42497 w 535354"/>
                      <a:gd name="connsiteY6" fmla="*/ 254977 h 254977"/>
                      <a:gd name="connsiteX7" fmla="*/ 0 w 535354"/>
                      <a:gd name="connsiteY7" fmla="*/ 212480 h 254977"/>
                      <a:gd name="connsiteX8" fmla="*/ 0 w 535354"/>
                      <a:gd name="connsiteY8" fmla="*/ 42497 h 25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35354" h="254977" extrusionOk="0">
                        <a:moveTo>
                          <a:pt x="0" y="42497"/>
                        </a:moveTo>
                        <a:cubicBezTo>
                          <a:pt x="-5119" y="21578"/>
                          <a:pt x="18192" y="-3846"/>
                          <a:pt x="42497" y="0"/>
                        </a:cubicBezTo>
                        <a:cubicBezTo>
                          <a:pt x="235837" y="6887"/>
                          <a:pt x="383074" y="20272"/>
                          <a:pt x="492857" y="0"/>
                        </a:cubicBezTo>
                        <a:cubicBezTo>
                          <a:pt x="515973" y="1373"/>
                          <a:pt x="532537" y="15666"/>
                          <a:pt x="535354" y="42497"/>
                        </a:cubicBezTo>
                        <a:cubicBezTo>
                          <a:pt x="530550" y="108370"/>
                          <a:pt x="536800" y="140825"/>
                          <a:pt x="535354" y="212480"/>
                        </a:cubicBezTo>
                        <a:cubicBezTo>
                          <a:pt x="531817" y="234728"/>
                          <a:pt x="515314" y="251552"/>
                          <a:pt x="492857" y="254977"/>
                        </a:cubicBezTo>
                        <a:cubicBezTo>
                          <a:pt x="268962" y="242377"/>
                          <a:pt x="160162" y="244661"/>
                          <a:pt x="42497" y="254977"/>
                        </a:cubicBezTo>
                        <a:cubicBezTo>
                          <a:pt x="20206" y="249846"/>
                          <a:pt x="-4949" y="237120"/>
                          <a:pt x="0" y="212480"/>
                        </a:cubicBezTo>
                        <a:cubicBezTo>
                          <a:pt x="-4223" y="154772"/>
                          <a:pt x="5080" y="81009"/>
                          <a:pt x="0" y="42497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D9DA605-725F-C535-D0C8-A02CE42F3BCC}"/>
              </a:ext>
            </a:extLst>
          </p:cNvPr>
          <p:cNvSpPr/>
          <p:nvPr/>
        </p:nvSpPr>
        <p:spPr>
          <a:xfrm>
            <a:off x="8284308" y="2144029"/>
            <a:ext cx="495830" cy="22403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42157822">
                  <a:custGeom>
                    <a:avLst/>
                    <a:gdLst>
                      <a:gd name="connsiteX0" fmla="*/ 0 w 495830"/>
                      <a:gd name="connsiteY0" fmla="*/ 37340 h 224034"/>
                      <a:gd name="connsiteX1" fmla="*/ 37340 w 495830"/>
                      <a:gd name="connsiteY1" fmla="*/ 0 h 224034"/>
                      <a:gd name="connsiteX2" fmla="*/ 458490 w 495830"/>
                      <a:gd name="connsiteY2" fmla="*/ 0 h 224034"/>
                      <a:gd name="connsiteX3" fmla="*/ 495830 w 495830"/>
                      <a:gd name="connsiteY3" fmla="*/ 37340 h 224034"/>
                      <a:gd name="connsiteX4" fmla="*/ 495830 w 495830"/>
                      <a:gd name="connsiteY4" fmla="*/ 186694 h 224034"/>
                      <a:gd name="connsiteX5" fmla="*/ 458490 w 495830"/>
                      <a:gd name="connsiteY5" fmla="*/ 224034 h 224034"/>
                      <a:gd name="connsiteX6" fmla="*/ 37340 w 495830"/>
                      <a:gd name="connsiteY6" fmla="*/ 224034 h 224034"/>
                      <a:gd name="connsiteX7" fmla="*/ 0 w 495830"/>
                      <a:gd name="connsiteY7" fmla="*/ 186694 h 224034"/>
                      <a:gd name="connsiteX8" fmla="*/ 0 w 495830"/>
                      <a:gd name="connsiteY8" fmla="*/ 37340 h 2240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95830" h="224034" extrusionOk="0">
                        <a:moveTo>
                          <a:pt x="0" y="37340"/>
                        </a:moveTo>
                        <a:cubicBezTo>
                          <a:pt x="-4136" y="18779"/>
                          <a:pt x="16398" y="-1473"/>
                          <a:pt x="37340" y="0"/>
                        </a:cubicBezTo>
                        <a:cubicBezTo>
                          <a:pt x="151753" y="10061"/>
                          <a:pt x="363966" y="13666"/>
                          <a:pt x="458490" y="0"/>
                        </a:cubicBezTo>
                        <a:cubicBezTo>
                          <a:pt x="478793" y="1237"/>
                          <a:pt x="492583" y="12843"/>
                          <a:pt x="495830" y="37340"/>
                        </a:cubicBezTo>
                        <a:cubicBezTo>
                          <a:pt x="495165" y="97196"/>
                          <a:pt x="498152" y="125726"/>
                          <a:pt x="495830" y="186694"/>
                        </a:cubicBezTo>
                        <a:cubicBezTo>
                          <a:pt x="494397" y="206821"/>
                          <a:pt x="477715" y="219312"/>
                          <a:pt x="458490" y="224034"/>
                        </a:cubicBezTo>
                        <a:cubicBezTo>
                          <a:pt x="253326" y="220160"/>
                          <a:pt x="189246" y="208138"/>
                          <a:pt x="37340" y="224034"/>
                        </a:cubicBezTo>
                        <a:cubicBezTo>
                          <a:pt x="17655" y="219959"/>
                          <a:pt x="-3222" y="208078"/>
                          <a:pt x="0" y="186694"/>
                        </a:cubicBezTo>
                        <a:cubicBezTo>
                          <a:pt x="-7171" y="145192"/>
                          <a:pt x="-1323" y="77697"/>
                          <a:pt x="0" y="3734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A6870AE-959D-F764-1938-978B8BA0BC3D}"/>
              </a:ext>
            </a:extLst>
          </p:cNvPr>
          <p:cNvSpPr/>
          <p:nvPr/>
        </p:nvSpPr>
        <p:spPr>
          <a:xfrm>
            <a:off x="3919416" y="5356241"/>
            <a:ext cx="730738" cy="30962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342157822">
                  <a:custGeom>
                    <a:avLst/>
                    <a:gdLst>
                      <a:gd name="connsiteX0" fmla="*/ 0 w 730738"/>
                      <a:gd name="connsiteY0" fmla="*/ 51606 h 309627"/>
                      <a:gd name="connsiteX1" fmla="*/ 51606 w 730738"/>
                      <a:gd name="connsiteY1" fmla="*/ 0 h 309627"/>
                      <a:gd name="connsiteX2" fmla="*/ 679132 w 730738"/>
                      <a:gd name="connsiteY2" fmla="*/ 0 h 309627"/>
                      <a:gd name="connsiteX3" fmla="*/ 730738 w 730738"/>
                      <a:gd name="connsiteY3" fmla="*/ 51606 h 309627"/>
                      <a:gd name="connsiteX4" fmla="*/ 730738 w 730738"/>
                      <a:gd name="connsiteY4" fmla="*/ 258021 h 309627"/>
                      <a:gd name="connsiteX5" fmla="*/ 679132 w 730738"/>
                      <a:gd name="connsiteY5" fmla="*/ 309627 h 309627"/>
                      <a:gd name="connsiteX6" fmla="*/ 51606 w 730738"/>
                      <a:gd name="connsiteY6" fmla="*/ 309627 h 309627"/>
                      <a:gd name="connsiteX7" fmla="*/ 0 w 730738"/>
                      <a:gd name="connsiteY7" fmla="*/ 258021 h 309627"/>
                      <a:gd name="connsiteX8" fmla="*/ 0 w 730738"/>
                      <a:gd name="connsiteY8" fmla="*/ 51606 h 309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30738" h="309627" extrusionOk="0">
                        <a:moveTo>
                          <a:pt x="0" y="51606"/>
                        </a:moveTo>
                        <a:cubicBezTo>
                          <a:pt x="-3062" y="24631"/>
                          <a:pt x="21638" y="-6758"/>
                          <a:pt x="51606" y="0"/>
                        </a:cubicBezTo>
                        <a:cubicBezTo>
                          <a:pt x="190286" y="-18786"/>
                          <a:pt x="499133" y="4552"/>
                          <a:pt x="679132" y="0"/>
                        </a:cubicBezTo>
                        <a:cubicBezTo>
                          <a:pt x="706859" y="3003"/>
                          <a:pt x="729219" y="21293"/>
                          <a:pt x="730738" y="51606"/>
                        </a:cubicBezTo>
                        <a:cubicBezTo>
                          <a:pt x="727825" y="130339"/>
                          <a:pt x="734580" y="215590"/>
                          <a:pt x="730738" y="258021"/>
                        </a:cubicBezTo>
                        <a:cubicBezTo>
                          <a:pt x="725213" y="284613"/>
                          <a:pt x="706730" y="306575"/>
                          <a:pt x="679132" y="309627"/>
                        </a:cubicBezTo>
                        <a:cubicBezTo>
                          <a:pt x="436615" y="285840"/>
                          <a:pt x="332997" y="307163"/>
                          <a:pt x="51606" y="309627"/>
                        </a:cubicBezTo>
                        <a:cubicBezTo>
                          <a:pt x="24207" y="304831"/>
                          <a:pt x="-6001" y="287941"/>
                          <a:pt x="0" y="258021"/>
                        </a:cubicBezTo>
                        <a:cubicBezTo>
                          <a:pt x="262" y="156171"/>
                          <a:pt x="-3048" y="95681"/>
                          <a:pt x="0" y="5160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541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42160" y="354350"/>
            <a:ext cx="411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客户标签管理模块时序图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B1BAEA-4CD6-E24B-4190-C5C4B50363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0949" y="1128100"/>
            <a:ext cx="9179602" cy="55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8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630948" y="354350"/>
            <a:ext cx="437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TextRank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抽取客户标签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EB60C1-E6A0-405C-13CA-7C9A5C93E9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529" y="1354078"/>
            <a:ext cx="7568699" cy="1789990"/>
          </a:xfrm>
          <a:prstGeom prst="rect">
            <a:avLst/>
          </a:prstGeom>
        </p:spPr>
      </p:pic>
      <p:sp>
        <p:nvSpPr>
          <p:cNvPr id="21" name="文本框 32">
            <a:extLst>
              <a:ext uri="{FF2B5EF4-FFF2-40B4-BE49-F238E27FC236}">
                <a16:creationId xmlns:a16="http://schemas.microsoft.com/office/drawing/2014/main" id="{6B231B9A-4631-A694-9C55-8FB00AA7C57B}"/>
              </a:ext>
            </a:extLst>
          </p:cNvPr>
          <p:cNvSpPr txBox="1"/>
          <p:nvPr/>
        </p:nvSpPr>
        <p:spPr>
          <a:xfrm>
            <a:off x="9777890" y="1905218"/>
            <a:ext cx="2220522" cy="73680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en" altLang="zh-CN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TextRank</a:t>
            </a: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2000" b="1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抽取关键词流程图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8F8683-1CA6-C97C-2A84-84CBD997D984}"/>
              </a:ext>
            </a:extLst>
          </p:cNvPr>
          <p:cNvSpPr/>
          <p:nvPr/>
        </p:nvSpPr>
        <p:spPr>
          <a:xfrm>
            <a:off x="2240808" y="4629642"/>
            <a:ext cx="3005951" cy="73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TextRank</a:t>
            </a: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endParaRPr lang="en-US" altLang="zh-CN" sz="2000" b="1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客户标签提取结果范例表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1E09C3-3348-920B-EBE5-8C4B70BD7E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6918" y="3616022"/>
            <a:ext cx="6288865" cy="27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85100" y="354350"/>
            <a:ext cx="3763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异动发现与触达时序图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E28BCF-3C4D-C95C-81B7-EB32811B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7359" y="1075765"/>
            <a:ext cx="8964301" cy="549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D8FDE0-7225-76FE-B701-E6653402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6" r="777"/>
          <a:stretch/>
        </p:blipFill>
        <p:spPr>
          <a:xfrm>
            <a:off x="2030408" y="460025"/>
            <a:ext cx="5865560" cy="3253322"/>
          </a:xfrm>
          <a:prstGeom prst="rect">
            <a:avLst/>
          </a:prstGeom>
          <a:ln w="19050">
            <a:solidFill>
              <a:srgbClr val="9C5A99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A685B4-BE9F-A33E-511A-61B519C15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2" t="1261" r="1039"/>
          <a:stretch/>
        </p:blipFill>
        <p:spPr>
          <a:xfrm>
            <a:off x="6057344" y="2471572"/>
            <a:ext cx="5832389" cy="4161652"/>
          </a:xfrm>
          <a:prstGeom prst="rect">
            <a:avLst/>
          </a:prstGeom>
          <a:ln w="15875">
            <a:solidFill>
              <a:srgbClr val="6A0060"/>
            </a:solidFill>
          </a:ln>
        </p:spPr>
      </p:pic>
      <p:sp>
        <p:nvSpPr>
          <p:cNvPr id="20" name="文本框 32">
            <a:extLst>
              <a:ext uri="{FF2B5EF4-FFF2-40B4-BE49-F238E27FC236}">
                <a16:creationId xmlns:a16="http://schemas.microsoft.com/office/drawing/2014/main" id="{A8526A0C-B3ED-0EEC-460B-099A8662D228}"/>
              </a:ext>
            </a:extLst>
          </p:cNvPr>
          <p:cNvSpPr txBox="1"/>
          <p:nvPr/>
        </p:nvSpPr>
        <p:spPr>
          <a:xfrm>
            <a:off x="8165544" y="1280387"/>
            <a:ext cx="2220522" cy="40337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异动发现实现代码</a:t>
            </a:r>
          </a:p>
        </p:txBody>
      </p:sp>
      <p:sp>
        <p:nvSpPr>
          <p:cNvPr id="21" name="文本框 32">
            <a:extLst>
              <a:ext uri="{FF2B5EF4-FFF2-40B4-BE49-F238E27FC236}">
                <a16:creationId xmlns:a16="http://schemas.microsoft.com/office/drawing/2014/main" id="{503A744A-12F1-1CAA-5570-7BE991379FED}"/>
              </a:ext>
            </a:extLst>
          </p:cNvPr>
          <p:cNvSpPr txBox="1"/>
          <p:nvPr/>
        </p:nvSpPr>
        <p:spPr>
          <a:xfrm>
            <a:off x="3692457" y="5276399"/>
            <a:ext cx="2220522" cy="40337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异动触达实现代码</a:t>
            </a:r>
          </a:p>
        </p:txBody>
      </p:sp>
    </p:spTree>
    <p:extLst>
      <p:ext uri="{BB962C8B-B14F-4D97-AF65-F5344CB8AC3E}">
        <p14:creationId xmlns:p14="http://schemas.microsoft.com/office/powerpoint/2010/main" val="126214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60386" y="354350"/>
            <a:ext cx="423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维系记录提交与查询流程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BC126-F37F-46AA-0813-E374A37C6E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386" y="1089303"/>
            <a:ext cx="8203512" cy="5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60386" y="354350"/>
            <a:ext cx="4233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维系记录提交与查询流程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2BC126-F37F-46AA-0813-E374A37C6E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386" y="1089303"/>
            <a:ext cx="8203512" cy="55476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44CA0B-850D-C36F-D2F0-B2419AD5D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998" y="1207194"/>
            <a:ext cx="6976776" cy="4707222"/>
          </a:xfrm>
          <a:prstGeom prst="rect">
            <a:avLst/>
          </a:prstGeom>
          <a:ln w="19050">
            <a:solidFill>
              <a:srgbClr val="9C5A99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F8A6E4-D250-A996-FA8C-99F42FB0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698" y="1420266"/>
            <a:ext cx="8451372" cy="4327006"/>
          </a:xfrm>
          <a:prstGeom prst="rect">
            <a:avLst/>
          </a:prstGeom>
          <a:ln w="19050">
            <a:solidFill>
              <a:srgbClr val="9C5A99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05AFFD-4072-FEF5-9103-1D4942A83067}"/>
              </a:ext>
            </a:extLst>
          </p:cNvPr>
          <p:cNvSpPr/>
          <p:nvPr/>
        </p:nvSpPr>
        <p:spPr>
          <a:xfrm>
            <a:off x="5152994" y="6074015"/>
            <a:ext cx="3278783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en" altLang="zh-CN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模版类实现代码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5DFB35-3DCD-09F9-8D30-814FBE4B04FE}"/>
              </a:ext>
            </a:extLst>
          </p:cNvPr>
          <p:cNvSpPr/>
          <p:nvPr/>
        </p:nvSpPr>
        <p:spPr>
          <a:xfrm>
            <a:off x="3998831" y="5975159"/>
            <a:ext cx="5587107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en" altLang="zh-CN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Controller</a:t>
            </a: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模版类的维系记录提交实现代码</a:t>
            </a:r>
          </a:p>
        </p:txBody>
      </p:sp>
    </p:spTree>
    <p:extLst>
      <p:ext uri="{BB962C8B-B14F-4D97-AF65-F5344CB8AC3E}">
        <p14:creationId xmlns:p14="http://schemas.microsoft.com/office/powerpoint/2010/main" val="404715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  <p:bldP spid="2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-2562677" y="2472271"/>
            <a:ext cx="7126517" cy="2001162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471" y="2057079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749798" y="895263"/>
            <a:ext cx="4917805" cy="5054687"/>
            <a:chOff x="5457913" y="1804124"/>
            <a:chExt cx="3620246" cy="4140704"/>
          </a:xfrm>
        </p:grpSpPr>
        <p:grpSp>
          <p:nvGrpSpPr>
            <p:cNvPr id="4" name="组合 3"/>
            <p:cNvGrpSpPr/>
            <p:nvPr/>
          </p:nvGrpSpPr>
          <p:grpSpPr>
            <a:xfrm>
              <a:off x="5457913" y="1804124"/>
              <a:ext cx="3620246" cy="3304588"/>
              <a:chOff x="5457912" y="1381713"/>
              <a:chExt cx="3620245" cy="3304587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457912" y="1381713"/>
                <a:ext cx="3240360" cy="639812"/>
                <a:chOff x="1343472" y="2410413"/>
                <a:chExt cx="3240360" cy="639812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1343472" y="2420888"/>
                  <a:ext cx="612328" cy="612328"/>
                </a:xfrm>
                <a:prstGeom prst="rect">
                  <a:avLst/>
                </a:prstGeom>
                <a:solidFill>
                  <a:srgbClr val="6C10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394854" y="2503797"/>
                  <a:ext cx="6329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280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955800" y="2410413"/>
                  <a:ext cx="2628032" cy="639812"/>
                </a:xfrm>
                <a:prstGeom prst="rect">
                  <a:avLst/>
                </a:prstGeom>
                <a:solidFill>
                  <a:srgbClr val="EFE6F4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2215081" y="2516571"/>
                  <a:ext cx="2340192" cy="428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6A0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选题背景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5457912" y="2281188"/>
                <a:ext cx="3240360" cy="639812"/>
                <a:chOff x="1343472" y="2420888"/>
                <a:chExt cx="3240360" cy="639812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1919536" y="2420888"/>
                  <a:ext cx="2664296" cy="639812"/>
                </a:xfrm>
                <a:prstGeom prst="rect">
                  <a:avLst/>
                </a:prstGeom>
                <a:solidFill>
                  <a:srgbClr val="EFE6F4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2215081" y="2528673"/>
                  <a:ext cx="2340192" cy="428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>
                      <a:solidFill>
                        <a:srgbClr val="6A0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技术综述</a:t>
                  </a: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1343472" y="2420888"/>
                  <a:ext cx="612328" cy="612328"/>
                </a:xfrm>
                <a:prstGeom prst="rect">
                  <a:avLst/>
                </a:prstGeom>
                <a:solidFill>
                  <a:srgbClr val="6C10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1394853" y="2504683"/>
                  <a:ext cx="6329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5457912" y="3182888"/>
                <a:ext cx="3620245" cy="639812"/>
                <a:chOff x="1343472" y="2420888"/>
                <a:chExt cx="3620245" cy="639812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1919536" y="2420888"/>
                  <a:ext cx="2664296" cy="639812"/>
                </a:xfrm>
                <a:prstGeom prst="rect">
                  <a:avLst/>
                </a:prstGeom>
                <a:solidFill>
                  <a:srgbClr val="EFE6F4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2215081" y="2515972"/>
                  <a:ext cx="2748636" cy="428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>
                      <a:solidFill>
                        <a:srgbClr val="6A0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项目分析与设计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343472" y="2420888"/>
                  <a:ext cx="612328" cy="612328"/>
                </a:xfrm>
                <a:prstGeom prst="rect">
                  <a:avLst/>
                </a:prstGeom>
                <a:solidFill>
                  <a:srgbClr val="6C10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1394852" y="2491283"/>
                  <a:ext cx="6329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5457912" y="4046488"/>
                <a:ext cx="3240360" cy="639812"/>
                <a:chOff x="1343472" y="2420888"/>
                <a:chExt cx="3240360" cy="639812"/>
              </a:xfrm>
            </p:grpSpPr>
            <p:sp>
              <p:nvSpPr>
                <p:cNvPr id="16" name="矩形 15"/>
                <p:cNvSpPr/>
                <p:nvPr/>
              </p:nvSpPr>
              <p:spPr>
                <a:xfrm>
                  <a:off x="1919536" y="2420888"/>
                  <a:ext cx="2664296" cy="639812"/>
                </a:xfrm>
                <a:prstGeom prst="rect">
                  <a:avLst/>
                </a:prstGeom>
                <a:solidFill>
                  <a:srgbClr val="EFE6F4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2215081" y="2524949"/>
                  <a:ext cx="2340192" cy="428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>
                      <a:solidFill>
                        <a:srgbClr val="6A006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项目实现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1343472" y="2420888"/>
                  <a:ext cx="612328" cy="612328"/>
                </a:xfrm>
                <a:prstGeom prst="rect">
                  <a:avLst/>
                </a:prstGeom>
                <a:solidFill>
                  <a:srgbClr val="6C10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394852" y="2515642"/>
                  <a:ext cx="63295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28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矩形 33"/>
            <p:cNvSpPr/>
            <p:nvPr/>
          </p:nvSpPr>
          <p:spPr>
            <a:xfrm>
              <a:off x="6033977" y="5305016"/>
              <a:ext cx="2664297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13350" y="5411204"/>
              <a:ext cx="2340193" cy="42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总结与展望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457913" y="5305016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509293" y="5399348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77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18E915-1289-0D9E-7E76-C10BC7BA91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542" y="173775"/>
            <a:ext cx="6238587" cy="35720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EB06F9-2C9A-7568-315A-EEB043B2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14" y="2909526"/>
            <a:ext cx="5731904" cy="3768821"/>
          </a:xfrm>
          <a:prstGeom prst="rect">
            <a:avLst/>
          </a:prstGeom>
          <a:ln w="25400">
            <a:solidFill>
              <a:srgbClr val="9C5A99"/>
            </a:solidFill>
          </a:ln>
        </p:spPr>
      </p:pic>
      <p:sp>
        <p:nvSpPr>
          <p:cNvPr id="22" name="文本框 32">
            <a:extLst>
              <a:ext uri="{FF2B5EF4-FFF2-40B4-BE49-F238E27FC236}">
                <a16:creationId xmlns:a16="http://schemas.microsoft.com/office/drawing/2014/main" id="{A899FD05-C468-833C-CB6A-F608AB293CE5}"/>
              </a:ext>
            </a:extLst>
          </p:cNvPr>
          <p:cNvSpPr txBox="1"/>
          <p:nvPr/>
        </p:nvSpPr>
        <p:spPr>
          <a:xfrm>
            <a:off x="8104129" y="1375168"/>
            <a:ext cx="3017321" cy="40337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维系记录异步下载时序图</a:t>
            </a:r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ED1B20C8-FFB3-4BB9-444E-92905E9DAF30}"/>
              </a:ext>
            </a:extLst>
          </p:cNvPr>
          <p:cNvSpPr txBox="1"/>
          <p:nvPr/>
        </p:nvSpPr>
        <p:spPr>
          <a:xfrm>
            <a:off x="2556233" y="5243125"/>
            <a:ext cx="3320671" cy="40337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lnSpc>
                <a:spcPts val="2600"/>
              </a:lnSpc>
              <a:defRPr/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维系记录异步下载实现代码</a:t>
            </a:r>
          </a:p>
        </p:txBody>
      </p:sp>
    </p:spTree>
    <p:extLst>
      <p:ext uri="{BB962C8B-B14F-4D97-AF65-F5344CB8AC3E}">
        <p14:creationId xmlns:p14="http://schemas.microsoft.com/office/powerpoint/2010/main" val="193012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10958" y="354350"/>
            <a:ext cx="189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测试工作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265871-4DE5-153D-3693-A978E4A08ABC}"/>
              </a:ext>
            </a:extLst>
          </p:cNvPr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A939E41-AB1A-5EFE-8BBE-74EEEDD7F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60402"/>
              </p:ext>
            </p:extLst>
          </p:nvPr>
        </p:nvGraphicFramePr>
        <p:xfrm>
          <a:off x="2290236" y="1515415"/>
          <a:ext cx="4444492" cy="3729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829">
                  <a:extLst>
                    <a:ext uri="{9D8B030D-6E8A-4147-A177-3AD203B41FA5}">
                      <a16:colId xmlns:a16="http://schemas.microsoft.com/office/drawing/2014/main" val="3235472837"/>
                    </a:ext>
                  </a:extLst>
                </a:gridCol>
                <a:gridCol w="1952663">
                  <a:extLst>
                    <a:ext uri="{9D8B030D-6E8A-4147-A177-3AD203B41FA5}">
                      <a16:colId xmlns:a16="http://schemas.microsoft.com/office/drawing/2014/main" val="3649002175"/>
                    </a:ext>
                  </a:extLst>
                </a:gridCol>
              </a:tblGrid>
              <a:tr h="494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测试结果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4396"/>
                  </a:ext>
                </a:extLst>
              </a:tr>
              <a:tr h="7227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客户打标权限校验测试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0119"/>
                  </a:ext>
                </a:extLst>
              </a:tr>
              <a:tr h="7227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" altLang="zh-CN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TextRank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算法的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客户标签提取测试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56276"/>
                  </a:ext>
                </a:extLst>
              </a:tr>
              <a:tr h="10275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异动信息发现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与触达测试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2904"/>
                  </a:ext>
                </a:extLst>
              </a:tr>
              <a:tr h="679804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维系记录下载测试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altLang="en-US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34079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9071877-C851-7545-F51A-D101347E5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14818"/>
              </p:ext>
            </p:extLst>
          </p:nvPr>
        </p:nvGraphicFramePr>
        <p:xfrm>
          <a:off x="7009683" y="529461"/>
          <a:ext cx="4947339" cy="5327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810">
                  <a:extLst>
                    <a:ext uri="{9D8B030D-6E8A-4147-A177-3AD203B41FA5}">
                      <a16:colId xmlns:a16="http://schemas.microsoft.com/office/drawing/2014/main" val="3235472837"/>
                    </a:ext>
                  </a:extLst>
                </a:gridCol>
                <a:gridCol w="1915727">
                  <a:extLst>
                    <a:ext uri="{9D8B030D-6E8A-4147-A177-3AD203B41FA5}">
                      <a16:colId xmlns:a16="http://schemas.microsoft.com/office/drawing/2014/main" val="3259297961"/>
                    </a:ext>
                  </a:extLst>
                </a:gridCol>
                <a:gridCol w="1704802">
                  <a:extLst>
                    <a:ext uri="{9D8B030D-6E8A-4147-A177-3AD203B41FA5}">
                      <a16:colId xmlns:a16="http://schemas.microsoft.com/office/drawing/2014/main" val="3649002175"/>
                    </a:ext>
                  </a:extLst>
                </a:gridCol>
              </a:tblGrid>
              <a:tr h="49429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测试项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测试结果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4396"/>
                  </a:ext>
                </a:extLst>
              </a:tr>
              <a:tr h="722739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性能测试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系统平均响应时间</a:t>
                      </a: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253ms</a:t>
                      </a:r>
                      <a:r>
                        <a:rPr lang="zh-CN" alt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500</a:t>
                      </a:r>
                      <a:r>
                        <a:rPr lang="en" altLang="zh-CN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 </a:t>
                      </a:r>
                      <a:endParaRPr lang="en" altLang="zh-CN" sz="1500" dirty="0"/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0119"/>
                  </a:ext>
                </a:extLst>
              </a:tr>
              <a:tr h="722739">
                <a:tc v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系统负载要求</a:t>
                      </a: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能够支持</a:t>
                      </a:r>
                      <a:r>
                        <a:rPr lang="en-US" altLang="zh-CN" sz="15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r>
                        <a:rPr lang="en" altLang="zh-CN" sz="15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w</a:t>
                      </a:r>
                      <a:r>
                        <a:rPr lang="zh-CN" altLang="en-US" sz="15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的同时访问量</a:t>
                      </a:r>
                      <a:endParaRPr lang="en" altLang="zh-CN" sz="15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42374"/>
                  </a:ext>
                </a:extLst>
              </a:tr>
              <a:tr h="722739">
                <a:tc rowSpan="3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稳定性测试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关闭服务器集群中的一台服务器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5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系统能正常使用，系统请求分流至其余服务器</a:t>
                      </a:r>
                      <a:endParaRPr lang="zh-CN" sz="15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56276"/>
                  </a:ext>
                </a:extLst>
              </a:tr>
              <a:tr h="722739">
                <a:tc v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新建发布迭代，并推送至预发布环境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5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预发布环境中能够使用本次迭代的新功能，但不影响线上旧版本的使用</a:t>
                      </a:r>
                      <a:endParaRPr lang="zh-CN" sz="15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46087"/>
                  </a:ext>
                </a:extLst>
              </a:tr>
              <a:tr h="722739">
                <a:tc v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将预发布完的迭代灰度推送至线上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5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灰度发布过程中不影响系统功能的正常使用</a:t>
                      </a:r>
                      <a:endParaRPr lang="zh-CN" sz="15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194153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85ED591-33CF-9817-EDDE-421B9C21B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969" y="1133765"/>
            <a:ext cx="4947337" cy="4225850"/>
          </a:xfrm>
          <a:prstGeom prst="rect">
            <a:avLst/>
          </a:prstGeom>
          <a:ln w="19050">
            <a:solidFill>
              <a:srgbClr val="9C5A99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AFB6A10-40FE-CB07-3ECE-10C2D958D6D9}"/>
              </a:ext>
            </a:extLst>
          </p:cNvPr>
          <p:cNvSpPr/>
          <p:nvPr/>
        </p:nvSpPr>
        <p:spPr>
          <a:xfrm>
            <a:off x="3778948" y="5474471"/>
            <a:ext cx="1467068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功能性测试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AA1001D-E4E2-E465-CA52-D8756E26EAA7}"/>
              </a:ext>
            </a:extLst>
          </p:cNvPr>
          <p:cNvSpPr/>
          <p:nvPr/>
        </p:nvSpPr>
        <p:spPr>
          <a:xfrm>
            <a:off x="8623180" y="5953943"/>
            <a:ext cx="1720343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非功能性测试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F088A5B-D02E-5684-7361-B5D8CA00E6D2}"/>
              </a:ext>
            </a:extLst>
          </p:cNvPr>
          <p:cNvSpPr/>
          <p:nvPr/>
        </p:nvSpPr>
        <p:spPr>
          <a:xfrm>
            <a:off x="3265986" y="5462114"/>
            <a:ext cx="2492991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单元测试覆盖率统计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5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3854824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DD1B57A-CBFE-13D0-96FA-C9242DBCAE45}"/>
              </a:ext>
            </a:extLst>
          </p:cNvPr>
          <p:cNvSpPr/>
          <p:nvPr/>
        </p:nvSpPr>
        <p:spPr>
          <a:xfrm>
            <a:off x="-166240" y="479760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E253EEE-269E-C474-94FD-CF4E06D84351}"/>
              </a:ext>
            </a:extLst>
          </p:cNvPr>
          <p:cNvSpPr/>
          <p:nvPr/>
        </p:nvSpPr>
        <p:spPr>
          <a:xfrm>
            <a:off x="2118068" y="3395478"/>
            <a:ext cx="3901264" cy="2991070"/>
          </a:xfrm>
          <a:prstGeom prst="rect">
            <a:avLst/>
          </a:prstGeom>
          <a:noFill/>
          <a:ln w="19050">
            <a:solidFill>
              <a:srgbClr val="6C10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39C5BD94-07A2-6608-1E24-DF217700F11F}"/>
              </a:ext>
            </a:extLst>
          </p:cNvPr>
          <p:cNvGrpSpPr/>
          <p:nvPr/>
        </p:nvGrpSpPr>
        <p:grpSpPr>
          <a:xfrm>
            <a:off x="6162464" y="2957259"/>
            <a:ext cx="1490543" cy="705962"/>
            <a:chOff x="2079183" y="1879600"/>
            <a:chExt cx="7874000" cy="3028695"/>
          </a:xfrm>
        </p:grpSpPr>
        <p:sp>
          <p:nvSpPr>
            <p:cNvPr id="66" name="左箭头 65">
              <a:extLst>
                <a:ext uri="{FF2B5EF4-FFF2-40B4-BE49-F238E27FC236}">
                  <a16:creationId xmlns:a16="http://schemas.microsoft.com/office/drawing/2014/main" id="{113691CE-5DBB-1DF9-AB74-0DE8B21B8008}"/>
                </a:ext>
              </a:extLst>
            </p:cNvPr>
            <p:cNvSpPr/>
            <p:nvPr/>
          </p:nvSpPr>
          <p:spPr>
            <a:xfrm>
              <a:off x="2079183" y="1879600"/>
              <a:ext cx="4394200" cy="2438400"/>
            </a:xfrm>
            <a:prstGeom prst="leftArrow">
              <a:avLst/>
            </a:prstGeom>
            <a:solidFill>
              <a:srgbClr val="D5B9D2"/>
            </a:solidFill>
            <a:ln w="38100">
              <a:solidFill>
                <a:srgbClr val="9C5A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7" name="任意多边形 19">
              <a:extLst>
                <a:ext uri="{FF2B5EF4-FFF2-40B4-BE49-F238E27FC236}">
                  <a16:creationId xmlns:a16="http://schemas.microsoft.com/office/drawing/2014/main" id="{DD958777-1687-F4B9-6C82-893C591F3CB7}"/>
                </a:ext>
              </a:extLst>
            </p:cNvPr>
            <p:cNvSpPr/>
            <p:nvPr/>
          </p:nvSpPr>
          <p:spPr>
            <a:xfrm>
              <a:off x="3007360" y="2372359"/>
              <a:ext cx="2682239" cy="1593088"/>
            </a:xfrm>
            <a:custGeom>
              <a:avLst/>
              <a:gdLst>
                <a:gd name="connsiteX0" fmla="*/ 0 w 2682239"/>
                <a:gd name="connsiteY0" fmla="*/ 0 h 1593088"/>
                <a:gd name="connsiteX1" fmla="*/ 2682239 w 2682239"/>
                <a:gd name="connsiteY1" fmla="*/ 0 h 1593088"/>
                <a:gd name="connsiteX2" fmla="*/ 2682239 w 2682239"/>
                <a:gd name="connsiteY2" fmla="*/ 1593088 h 1593088"/>
                <a:gd name="connsiteX3" fmla="*/ 0 w 2682239"/>
                <a:gd name="connsiteY3" fmla="*/ 1593088 h 1593088"/>
                <a:gd name="connsiteX4" fmla="*/ 0 w 2682239"/>
                <a:gd name="connsiteY4" fmla="*/ 0 h 15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2239" h="1593088">
                  <a:moveTo>
                    <a:pt x="0" y="0"/>
                  </a:moveTo>
                  <a:lnTo>
                    <a:pt x="2682239" y="0"/>
                  </a:lnTo>
                  <a:lnTo>
                    <a:pt x="2682239" y="1593088"/>
                  </a:lnTo>
                  <a:lnTo>
                    <a:pt x="0" y="159308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02692" rIns="0" bIns="217170" numCol="1" spcCol="1270" anchor="ctr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700" kern="120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8" name="任意多边形 20">
              <a:extLst>
                <a:ext uri="{FF2B5EF4-FFF2-40B4-BE49-F238E27FC236}">
                  <a16:creationId xmlns:a16="http://schemas.microsoft.com/office/drawing/2014/main" id="{8E04AFAF-2CAB-E355-5382-B32697E06C95}"/>
                </a:ext>
              </a:extLst>
            </p:cNvPr>
            <p:cNvSpPr/>
            <p:nvPr/>
          </p:nvSpPr>
          <p:spPr>
            <a:xfrm>
              <a:off x="6096000" y="2892551"/>
              <a:ext cx="3169920" cy="1593088"/>
            </a:xfrm>
            <a:custGeom>
              <a:avLst/>
              <a:gdLst>
                <a:gd name="connsiteX0" fmla="*/ 0 w 3169920"/>
                <a:gd name="connsiteY0" fmla="*/ 0 h 1593088"/>
                <a:gd name="connsiteX1" fmla="*/ 3169920 w 3169920"/>
                <a:gd name="connsiteY1" fmla="*/ 0 h 1593088"/>
                <a:gd name="connsiteX2" fmla="*/ 3169920 w 3169920"/>
                <a:gd name="connsiteY2" fmla="*/ 1593088 h 1593088"/>
                <a:gd name="connsiteX3" fmla="*/ 0 w 3169920"/>
                <a:gd name="connsiteY3" fmla="*/ 1593088 h 1593088"/>
                <a:gd name="connsiteX4" fmla="*/ 0 w 3169920"/>
                <a:gd name="connsiteY4" fmla="*/ 0 h 15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920" h="1593088">
                  <a:moveTo>
                    <a:pt x="0" y="0"/>
                  </a:moveTo>
                  <a:lnTo>
                    <a:pt x="3169920" y="0"/>
                  </a:lnTo>
                  <a:lnTo>
                    <a:pt x="3169920" y="1593088"/>
                  </a:lnTo>
                  <a:lnTo>
                    <a:pt x="0" y="159308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202692" rIns="0" bIns="217170" numCol="1" spcCol="1270" anchor="ctr" anchorCtr="0">
              <a:noAutofit/>
            </a:bodyPr>
            <a:lstStyle/>
            <a:p>
              <a:pPr lvl="0" algn="ctr" defTabSz="2533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700" kern="120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69" name="左箭头 68">
              <a:extLst>
                <a:ext uri="{FF2B5EF4-FFF2-40B4-BE49-F238E27FC236}">
                  <a16:creationId xmlns:a16="http://schemas.microsoft.com/office/drawing/2014/main" id="{0C38D95C-2E18-3A00-3E0F-DC725D6C0F27}"/>
                </a:ext>
              </a:extLst>
            </p:cNvPr>
            <p:cNvSpPr/>
            <p:nvPr/>
          </p:nvSpPr>
          <p:spPr>
            <a:xfrm rot="10800000" flipH="1">
              <a:off x="2218778" y="2082293"/>
              <a:ext cx="4123988" cy="2033014"/>
            </a:xfrm>
            <a:prstGeom prst="leftArrow">
              <a:avLst/>
            </a:prstGeom>
            <a:noFill/>
            <a:ln w="12700">
              <a:solidFill>
                <a:srgbClr val="F5F0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0" name="左箭头 69">
              <a:extLst>
                <a:ext uri="{FF2B5EF4-FFF2-40B4-BE49-F238E27FC236}">
                  <a16:creationId xmlns:a16="http://schemas.microsoft.com/office/drawing/2014/main" id="{94400606-BB5F-70B2-4135-E91D6C56102C}"/>
                </a:ext>
              </a:extLst>
            </p:cNvPr>
            <p:cNvSpPr/>
            <p:nvPr/>
          </p:nvSpPr>
          <p:spPr>
            <a:xfrm rot="10800000">
              <a:off x="5558981" y="2469895"/>
              <a:ext cx="4394202" cy="2438400"/>
            </a:xfrm>
            <a:prstGeom prst="leftArrow">
              <a:avLst/>
            </a:prstGeom>
            <a:solidFill>
              <a:srgbClr val="9C5A99"/>
            </a:solidFill>
            <a:ln w="38100">
              <a:solidFill>
                <a:srgbClr val="6A0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9C5A99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1" name="左箭头 70">
              <a:extLst>
                <a:ext uri="{FF2B5EF4-FFF2-40B4-BE49-F238E27FC236}">
                  <a16:creationId xmlns:a16="http://schemas.microsoft.com/office/drawing/2014/main" id="{D3FCBF0F-8D0E-229D-EA8E-ABCD1FDBF64D}"/>
                </a:ext>
              </a:extLst>
            </p:cNvPr>
            <p:cNvSpPr/>
            <p:nvPr/>
          </p:nvSpPr>
          <p:spPr>
            <a:xfrm rot="10800000">
              <a:off x="5689599" y="2656712"/>
              <a:ext cx="4123988" cy="2033014"/>
            </a:xfrm>
            <a:prstGeom prst="leftArrow">
              <a:avLst/>
            </a:prstGeom>
            <a:noFill/>
            <a:ln w="12700">
              <a:solidFill>
                <a:srgbClr val="F5F0E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72" name="等腰三角形 24">
              <a:extLst>
                <a:ext uri="{FF2B5EF4-FFF2-40B4-BE49-F238E27FC236}">
                  <a16:creationId xmlns:a16="http://schemas.microsoft.com/office/drawing/2014/main" id="{C6115ACF-8B2D-6EC0-137B-738F2399A403}"/>
                </a:ext>
              </a:extLst>
            </p:cNvPr>
            <p:cNvSpPr/>
            <p:nvPr/>
          </p:nvSpPr>
          <p:spPr>
            <a:xfrm>
              <a:off x="5558982" y="2490787"/>
              <a:ext cx="914401" cy="592137"/>
            </a:xfrm>
            <a:prstGeom prst="triangle">
              <a:avLst>
                <a:gd name="adj" fmla="val 100000"/>
              </a:avLst>
            </a:prstGeom>
            <a:solidFill>
              <a:srgbClr val="676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D16EDE5E-B14B-F808-A095-E62C87478F50}"/>
              </a:ext>
            </a:extLst>
          </p:cNvPr>
          <p:cNvSpPr/>
          <p:nvPr/>
        </p:nvSpPr>
        <p:spPr>
          <a:xfrm>
            <a:off x="7764456" y="3401684"/>
            <a:ext cx="3834982" cy="2981260"/>
          </a:xfrm>
          <a:prstGeom prst="rect">
            <a:avLst/>
          </a:prstGeom>
          <a:noFill/>
          <a:ln w="19050">
            <a:solidFill>
              <a:srgbClr val="6C10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6FC34AA3-A867-18CF-18EF-F05A12B97935}"/>
              </a:ext>
            </a:extLst>
          </p:cNvPr>
          <p:cNvSpPr/>
          <p:nvPr/>
        </p:nvSpPr>
        <p:spPr>
          <a:xfrm flipH="1">
            <a:off x="7743680" y="920735"/>
            <a:ext cx="3834982" cy="2147078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C0EBDDA9-8A71-9AC9-4B60-566A2DCBE3EA}"/>
              </a:ext>
            </a:extLst>
          </p:cNvPr>
          <p:cNvGrpSpPr/>
          <p:nvPr/>
        </p:nvGrpSpPr>
        <p:grpSpPr>
          <a:xfrm>
            <a:off x="2104573" y="856992"/>
            <a:ext cx="9530248" cy="2469348"/>
            <a:chOff x="-29753" y="3503027"/>
            <a:chExt cx="11877798" cy="3741294"/>
          </a:xfrm>
        </p:grpSpPr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88C3F387-65F5-71AC-5F42-1CEC182FEBDD}"/>
                </a:ext>
              </a:extLst>
            </p:cNvPr>
            <p:cNvGrpSpPr/>
            <p:nvPr/>
          </p:nvGrpSpPr>
          <p:grpSpPr>
            <a:xfrm>
              <a:off x="-29753" y="3503027"/>
              <a:ext cx="11877798" cy="3399298"/>
              <a:chOff x="-29753" y="3503027"/>
              <a:chExt cx="11877798" cy="3399298"/>
            </a:xfrm>
          </p:grpSpPr>
          <p:sp>
            <p:nvSpPr>
              <p:cNvPr id="88" name="圆角矩形 87">
                <a:extLst>
                  <a:ext uri="{FF2B5EF4-FFF2-40B4-BE49-F238E27FC236}">
                    <a16:creationId xmlns:a16="http://schemas.microsoft.com/office/drawing/2014/main" id="{BA4C8D71-AA92-CDA0-0428-CFE4AA1EC0DF}"/>
                  </a:ext>
                </a:extLst>
              </p:cNvPr>
              <p:cNvSpPr/>
              <p:nvPr/>
            </p:nvSpPr>
            <p:spPr>
              <a:xfrm flipH="1">
                <a:off x="-12934" y="3599602"/>
                <a:ext cx="4862248" cy="3253026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89" name="矩形 93">
                <a:extLst>
                  <a:ext uri="{FF2B5EF4-FFF2-40B4-BE49-F238E27FC236}">
                    <a16:creationId xmlns:a16="http://schemas.microsoft.com/office/drawing/2014/main" id="{39A8FD03-579C-8163-719B-F30746B7A173}"/>
                  </a:ext>
                </a:extLst>
              </p:cNvPr>
              <p:cNvSpPr/>
              <p:nvPr/>
            </p:nvSpPr>
            <p:spPr>
              <a:xfrm>
                <a:off x="-29753" y="3503027"/>
                <a:ext cx="390417" cy="390417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90" name="矩形 93">
                <a:extLst>
                  <a:ext uri="{FF2B5EF4-FFF2-40B4-BE49-F238E27FC236}">
                    <a16:creationId xmlns:a16="http://schemas.microsoft.com/office/drawing/2014/main" id="{CF6439D2-CC0C-B2E1-D5A9-16134ADE8E04}"/>
                  </a:ext>
                </a:extLst>
              </p:cNvPr>
              <p:cNvSpPr/>
              <p:nvPr/>
            </p:nvSpPr>
            <p:spPr>
              <a:xfrm rot="10800000">
                <a:off x="11457628" y="6511908"/>
                <a:ext cx="390417" cy="390417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87" name="矩形 86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>
              <a:extLst>
                <a:ext uri="{FF2B5EF4-FFF2-40B4-BE49-F238E27FC236}">
                  <a16:creationId xmlns:a16="http://schemas.microsoft.com/office/drawing/2014/main" id="{C273259B-1AB4-8E87-61B0-398F1F095605}"/>
                </a:ext>
              </a:extLst>
            </p:cNvPr>
            <p:cNvSpPr/>
            <p:nvPr/>
          </p:nvSpPr>
          <p:spPr>
            <a:xfrm>
              <a:off x="109103" y="3999190"/>
              <a:ext cx="4862248" cy="32451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19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精细粒度</a:t>
              </a: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的操作权限控制</a:t>
              </a:r>
              <a:endPara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19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人工与算法结合</a:t>
              </a: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的标签管理能力</a:t>
              </a:r>
              <a:endPara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</a:t>
              </a:r>
              <a:r>
                <a:rPr lang="zh-CN" altLang="en-US" sz="19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异动的自动化发现</a:t>
              </a: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能力</a:t>
              </a:r>
              <a:endPara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</a:t>
              </a:r>
              <a:r>
                <a:rPr lang="zh-CN" altLang="en-US" sz="19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维系记录线上管理</a:t>
              </a:r>
              <a:r>
                <a:rPr lang="zh-CN" altLang="en-US" sz="1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能力</a:t>
              </a:r>
              <a:endPara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endParaRPr lang="en-US" altLang="zh-CN" sz="1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0DC434F7-75C9-677F-D486-D588FD72CB19}"/>
              </a:ext>
            </a:extLst>
          </p:cNvPr>
          <p:cNvSpPr/>
          <p:nvPr/>
        </p:nvSpPr>
        <p:spPr>
          <a:xfrm>
            <a:off x="7764455" y="1184472"/>
            <a:ext cx="3814207" cy="1708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SOFA</a:t>
            </a: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搭建低耦合系统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MsgBroker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实现消息可靠通信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TextRank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完成客户标签抽取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ABAC</a:t>
            </a: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思想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搭建权限控制能力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35CE9CE-EF23-FBED-2FC3-E1CE79326AD5}"/>
              </a:ext>
            </a:extLst>
          </p:cNvPr>
          <p:cNvSpPr/>
          <p:nvPr/>
        </p:nvSpPr>
        <p:spPr>
          <a:xfrm>
            <a:off x="4403262" y="649499"/>
            <a:ext cx="1620707" cy="352292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系统搭建视角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3DE7D61-BA5A-F859-D88E-F49B63593AA9}"/>
              </a:ext>
            </a:extLst>
          </p:cNvPr>
          <p:cNvSpPr/>
          <p:nvPr/>
        </p:nvSpPr>
        <p:spPr>
          <a:xfrm>
            <a:off x="7742252" y="661283"/>
            <a:ext cx="1793693" cy="352292"/>
          </a:xfrm>
          <a:prstGeom prst="rect">
            <a:avLst/>
          </a:pr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技术选型视角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B70DFAD-AC7A-10CA-B1D0-D6C1AD3CEA00}"/>
              </a:ext>
            </a:extLst>
          </p:cNvPr>
          <p:cNvSpPr/>
          <p:nvPr/>
        </p:nvSpPr>
        <p:spPr>
          <a:xfrm>
            <a:off x="6373978" y="1902704"/>
            <a:ext cx="902811" cy="427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800" b="1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475E0AC-3E9A-7560-A0D9-5C9F24D8ECC5}"/>
              </a:ext>
            </a:extLst>
          </p:cNvPr>
          <p:cNvSpPr/>
          <p:nvPr/>
        </p:nvSpPr>
        <p:spPr>
          <a:xfrm>
            <a:off x="6387790" y="4463204"/>
            <a:ext cx="902811" cy="427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800" b="1" dirty="0">
                <a:solidFill>
                  <a:srgbClr val="6A0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</a:p>
        </p:txBody>
      </p:sp>
      <p:sp>
        <p:nvSpPr>
          <p:cNvPr id="94" name="矩形 93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>
            <a:extLst>
              <a:ext uri="{FF2B5EF4-FFF2-40B4-BE49-F238E27FC236}">
                <a16:creationId xmlns:a16="http://schemas.microsoft.com/office/drawing/2014/main" id="{8D5EB8B2-3A11-1CD6-62AE-F881231B0A3C}"/>
              </a:ext>
            </a:extLst>
          </p:cNvPr>
          <p:cNvSpPr/>
          <p:nvPr/>
        </p:nvSpPr>
        <p:spPr>
          <a:xfrm>
            <a:off x="2250242" y="4109675"/>
            <a:ext cx="3587487" cy="1949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Aft>
                <a:spcPts val="500"/>
              </a:spcAft>
            </a:pP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企业快速成长导致业务频繁变更，在</a:t>
            </a: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功能设计时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应重点考虑业务未来发展方向，设计出</a:t>
            </a: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高扩展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快维护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的系统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0790DAA-8195-59E9-FFAD-989819B17DC3}"/>
              </a:ext>
            </a:extLst>
          </p:cNvPr>
          <p:cNvSpPr/>
          <p:nvPr/>
        </p:nvSpPr>
        <p:spPr>
          <a:xfrm>
            <a:off x="7764455" y="4065108"/>
            <a:ext cx="3980089" cy="213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zh-CN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TextRank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算法优化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自动打标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方向扩展：异动标签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异动信息自动化获取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方向扩展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9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数据存储技术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整合与改进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zh-CN" altLang="en-US" sz="19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849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5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感谢老师的指导！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69D374F-8AA0-4D19-52D0-610CA3FFE786}"/>
              </a:ext>
            </a:extLst>
          </p:cNvPr>
          <p:cNvSpPr txBox="1"/>
          <p:nvPr/>
        </p:nvSpPr>
        <p:spPr>
          <a:xfrm>
            <a:off x="8179994" y="3839033"/>
            <a:ext cx="441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</a:p>
        </p:txBody>
      </p:sp>
      <p:graphicFrame>
        <p:nvGraphicFramePr>
          <p:cNvPr id="7" name="表格 3">
            <a:extLst>
              <a:ext uri="{FF2B5EF4-FFF2-40B4-BE49-F238E27FC236}">
                <a16:creationId xmlns:a16="http://schemas.microsoft.com/office/drawing/2014/main" id="{609FC3C7-BB96-3A96-E06E-1A13A5D89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37682"/>
              </p:ext>
            </p:extLst>
          </p:nvPr>
        </p:nvGraphicFramePr>
        <p:xfrm>
          <a:off x="495300" y="4069865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1520841683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80401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冯郁珊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1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MF20320040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33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34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2022.04.26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6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5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圆角矩形 66">
            <a:extLst>
              <a:ext uri="{FF2B5EF4-FFF2-40B4-BE49-F238E27FC236}">
                <a16:creationId xmlns:a16="http://schemas.microsoft.com/office/drawing/2014/main" id="{F49B7CDC-05B7-C8CD-C823-C1639FAF4698}"/>
              </a:ext>
            </a:extLst>
          </p:cNvPr>
          <p:cNvSpPr/>
          <p:nvPr/>
        </p:nvSpPr>
        <p:spPr>
          <a:xfrm flipH="1">
            <a:off x="8730114" y="1232036"/>
            <a:ext cx="2869324" cy="1784258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C3A3B-3A03-BC0D-AE73-B2D714F0183B}"/>
              </a:ext>
            </a:extLst>
          </p:cNvPr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657516" y="354350"/>
            <a:ext cx="219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背景与意义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6AA3FEE-0B66-8886-AE75-3DF7DD026881}"/>
              </a:ext>
            </a:extLst>
          </p:cNvPr>
          <p:cNvGrpSpPr/>
          <p:nvPr/>
        </p:nvGrpSpPr>
        <p:grpSpPr>
          <a:xfrm>
            <a:off x="2384840" y="1168293"/>
            <a:ext cx="9270757" cy="1872913"/>
            <a:chOff x="293656" y="3503027"/>
            <a:chExt cx="11554389" cy="283763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21053DC-3704-7D17-90FA-A02ED9964127}"/>
                </a:ext>
              </a:extLst>
            </p:cNvPr>
            <p:cNvGrpSpPr/>
            <p:nvPr/>
          </p:nvGrpSpPr>
          <p:grpSpPr>
            <a:xfrm>
              <a:off x="293656" y="3503027"/>
              <a:ext cx="11554389" cy="2837639"/>
              <a:chOff x="293656" y="3503027"/>
              <a:chExt cx="11554389" cy="2837639"/>
            </a:xfrm>
          </p:grpSpPr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55A8595C-CC51-4A92-BC7A-596D5F358B20}"/>
                  </a:ext>
                </a:extLst>
              </p:cNvPr>
              <p:cNvSpPr/>
              <p:nvPr/>
            </p:nvSpPr>
            <p:spPr>
              <a:xfrm flipH="1">
                <a:off x="397797" y="3599604"/>
                <a:ext cx="3576114" cy="2703318"/>
              </a:xfrm>
              <a:prstGeom prst="roundRect">
                <a:avLst>
                  <a:gd name="adj" fmla="val 0"/>
                </a:avLst>
              </a:prstGeom>
              <a:noFill/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42" name="矩形 93">
                <a:extLst>
                  <a:ext uri="{FF2B5EF4-FFF2-40B4-BE49-F238E27FC236}">
                    <a16:creationId xmlns:a16="http://schemas.microsoft.com/office/drawing/2014/main" id="{2E1684F3-024B-FCAD-B093-FA4C73A307E3}"/>
                  </a:ext>
                </a:extLst>
              </p:cNvPr>
              <p:cNvSpPr/>
              <p:nvPr/>
            </p:nvSpPr>
            <p:spPr>
              <a:xfrm>
                <a:off x="293656" y="3503027"/>
                <a:ext cx="390417" cy="390417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43" name="矩形 93">
                <a:extLst>
                  <a:ext uri="{FF2B5EF4-FFF2-40B4-BE49-F238E27FC236}">
                    <a16:creationId xmlns:a16="http://schemas.microsoft.com/office/drawing/2014/main" id="{764BA627-1C17-00C6-A211-837BE446A9BD}"/>
                  </a:ext>
                </a:extLst>
              </p:cNvPr>
              <p:cNvSpPr/>
              <p:nvPr/>
            </p:nvSpPr>
            <p:spPr>
              <a:xfrm rot="10800000">
                <a:off x="11457628" y="5950249"/>
                <a:ext cx="390417" cy="390417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504056">
                    <a:moveTo>
                      <a:pt x="0" y="0"/>
                    </a:moveTo>
                    <a:lnTo>
                      <a:pt x="504056" y="0"/>
                    </a:lnTo>
                    <a:lnTo>
                      <a:pt x="504056" y="144016"/>
                    </a:lnTo>
                    <a:lnTo>
                      <a:pt x="144016" y="144016"/>
                    </a:lnTo>
                    <a:lnTo>
                      <a:pt x="144016" y="504056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sp>
          <p:nvSpPr>
            <p:cNvPr id="40" name="矩形 39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>
              <a:extLst>
                <a:ext uri="{FF2B5EF4-FFF2-40B4-BE49-F238E27FC236}">
                  <a16:creationId xmlns:a16="http://schemas.microsoft.com/office/drawing/2014/main" id="{4CCEA81F-45C9-3DA6-3834-7C98B093A676}"/>
                </a:ext>
              </a:extLst>
            </p:cNvPr>
            <p:cNvSpPr/>
            <p:nvPr/>
          </p:nvSpPr>
          <p:spPr>
            <a:xfrm>
              <a:off x="684074" y="3722411"/>
              <a:ext cx="2989997" cy="18896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3000"/>
                </a:lnSpc>
                <a:spcAft>
                  <a:spcPts val="500"/>
                </a:spcAft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传统支付方式：</a:t>
              </a:r>
              <a:endPara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资金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流转缓慢</a:t>
              </a:r>
              <a:endParaRPr lang="en-US" altLang="zh-CN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 algn="just">
                <a:lnSpc>
                  <a:spcPts val="3000"/>
                </a:lnSpc>
                <a:spcAft>
                  <a:spcPts val="5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交易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保障程度较低</a:t>
              </a:r>
              <a:endParaRPr lang="en-US" altLang="zh-CN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04A94DB8-4139-494D-3659-2C79596B2030}"/>
              </a:ext>
            </a:extLst>
          </p:cNvPr>
          <p:cNvSpPr/>
          <p:nvPr/>
        </p:nvSpPr>
        <p:spPr>
          <a:xfrm flipH="1">
            <a:off x="5607845" y="1232036"/>
            <a:ext cx="2869324" cy="1784258"/>
          </a:xfrm>
          <a:prstGeom prst="roundRect">
            <a:avLst>
              <a:gd name="adj" fmla="val 0"/>
            </a:avLst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5F08139C-2E5E-6E67-4A78-6D1527CA3420}"/>
              </a:ext>
            </a:extLst>
          </p:cNvPr>
          <p:cNvSpPr/>
          <p:nvPr/>
        </p:nvSpPr>
        <p:spPr>
          <a:xfrm>
            <a:off x="5690339" y="1270704"/>
            <a:ext cx="2704336" cy="171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线上支付技术：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丰富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支付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体系</a:t>
            </a:r>
            <a:endParaRPr lang="en-US" altLang="zh-CN" sz="20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传统支付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</a:t>
            </a:r>
            <a:endParaRPr lang="en-US" altLang="zh-CN" sz="20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缓解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传统支付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缺陷 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9B18EE3-7AB9-6B9A-59C2-A98C87B25AA1}"/>
              </a:ext>
            </a:extLst>
          </p:cNvPr>
          <p:cNvSpPr/>
          <p:nvPr/>
        </p:nvSpPr>
        <p:spPr>
          <a:xfrm>
            <a:off x="8812608" y="1270704"/>
            <a:ext cx="2704336" cy="2557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  <a:spcAft>
                <a:spcPts val="300"/>
              </a:spcAft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线上支付市场环境：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监管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政策日趋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严格</a:t>
            </a:r>
            <a:endParaRPr lang="en-US" altLang="zh-CN" sz="20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市场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规模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增势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放缓</a:t>
            </a:r>
            <a:endParaRPr lang="en-US" altLang="zh-CN" sz="20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竞争者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推陈出新</a:t>
            </a: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98AE3AF-F37D-22C7-024B-E8DEE8B88377}"/>
              </a:ext>
            </a:extLst>
          </p:cNvPr>
          <p:cNvSpPr/>
          <p:nvPr/>
        </p:nvSpPr>
        <p:spPr>
          <a:xfrm>
            <a:off x="2476987" y="1228236"/>
            <a:ext cx="9131040" cy="1791858"/>
          </a:xfrm>
          <a:prstGeom prst="rect">
            <a:avLst/>
          </a:prstGeom>
          <a:solidFill>
            <a:srgbClr val="6A0060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面向支付平台的客户关系管理与维系系统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40E12F6-7BC4-80A9-1A7D-4BF72F9AC170}"/>
              </a:ext>
            </a:extLst>
          </p:cNvPr>
          <p:cNvGrpSpPr/>
          <p:nvPr/>
        </p:nvGrpSpPr>
        <p:grpSpPr>
          <a:xfrm>
            <a:off x="2128973" y="3491283"/>
            <a:ext cx="9627482" cy="2624460"/>
            <a:chOff x="2150464" y="3526179"/>
            <a:chExt cx="9627482" cy="2624460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8DBC50B-85AB-943F-0CB7-41FA800FC98C}"/>
                </a:ext>
              </a:extLst>
            </p:cNvPr>
            <p:cNvSpPr/>
            <p:nvPr/>
          </p:nvSpPr>
          <p:spPr>
            <a:xfrm>
              <a:off x="3657275" y="3526179"/>
              <a:ext cx="1715304" cy="352292"/>
            </a:xfrm>
            <a:prstGeom prst="rect">
              <a:avLst/>
            </a:prstGeom>
            <a:solidFill>
              <a:srgbClr val="9C5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现存问题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30A38CB-80C3-B60E-A1EE-73D7D5B6F98E}"/>
                </a:ext>
              </a:extLst>
            </p:cNvPr>
            <p:cNvSpPr/>
            <p:nvPr/>
          </p:nvSpPr>
          <p:spPr>
            <a:xfrm>
              <a:off x="8863658" y="3526179"/>
              <a:ext cx="1715304" cy="352292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项目意义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曲线连接符 49">
              <a:extLst>
                <a:ext uri="{FF2B5EF4-FFF2-40B4-BE49-F238E27FC236}">
                  <a16:creationId xmlns:a16="http://schemas.microsoft.com/office/drawing/2014/main" id="{958BABD5-A14D-636D-59F8-3199CCF4A1F2}"/>
                </a:ext>
              </a:extLst>
            </p:cNvPr>
            <p:cNvCxnSpPr/>
            <p:nvPr/>
          </p:nvCxnSpPr>
          <p:spPr>
            <a:xfrm>
              <a:off x="5965775" y="3682698"/>
              <a:ext cx="2417380" cy="12700"/>
            </a:xfrm>
            <a:prstGeom prst="curvedConnector3">
              <a:avLst>
                <a:gd name="adj1" fmla="val 49565"/>
              </a:avLst>
            </a:prstGeom>
            <a:ln w="444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38">
              <a:extLst>
                <a:ext uri="{FF2B5EF4-FFF2-40B4-BE49-F238E27FC236}">
                  <a16:creationId xmlns:a16="http://schemas.microsoft.com/office/drawing/2014/main" id="{43F8A7BB-E95B-EFB8-4084-99C0FA6753E3}"/>
                </a:ext>
              </a:extLst>
            </p:cNvPr>
            <p:cNvSpPr txBox="1"/>
            <p:nvPr/>
          </p:nvSpPr>
          <p:spPr>
            <a:xfrm>
              <a:off x="2150464" y="4085298"/>
              <a:ext cx="4791714" cy="2065341"/>
            </a:xfrm>
            <a:prstGeom prst="rect">
              <a:avLst/>
            </a:prstGeom>
            <a:noFill/>
          </p:spPr>
          <p:txBody>
            <a:bodyPr wrap="square" lIns="60926" tIns="30464" rIns="60926" bIns="30464" rtlCol="0">
              <a:spAutoFit/>
            </a:bodyPr>
            <a:lstStyle/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信息杂乱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，无法实施精细管理运营</a:t>
              </a:r>
              <a:endPara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客户流失至竞对平台等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异动信息洞察不及时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，时效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T+2</a:t>
              </a: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对异动客户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缺乏合理维系机制</a:t>
              </a:r>
              <a:endParaRPr lang="en-US" altLang="zh-CN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对用户操作的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权限管控粒度精细化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发展</a:t>
              </a:r>
              <a:endPara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TextBox 38">
              <a:extLst>
                <a:ext uri="{FF2B5EF4-FFF2-40B4-BE49-F238E27FC236}">
                  <a16:creationId xmlns:a16="http://schemas.microsoft.com/office/drawing/2014/main" id="{79DF2BE3-BB2E-EC74-7D69-99D09FB012B1}"/>
                </a:ext>
              </a:extLst>
            </p:cNvPr>
            <p:cNvSpPr txBox="1"/>
            <p:nvPr/>
          </p:nvSpPr>
          <p:spPr>
            <a:xfrm>
              <a:off x="7362401" y="4085298"/>
              <a:ext cx="4415545" cy="2065341"/>
            </a:xfrm>
            <a:prstGeom prst="rect">
              <a:avLst/>
            </a:prstGeom>
            <a:noFill/>
          </p:spPr>
          <p:txBody>
            <a:bodyPr wrap="square" lIns="60926" tIns="30464" rIns="60926" bIns="30464" rtlCol="0">
              <a:spAutoFit/>
            </a:bodyPr>
            <a:lstStyle/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建设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标签体系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和客户分类管理机制</a:t>
              </a:r>
              <a:endPara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提供自动化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发现客户异动讯息并触达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相关人员的能力</a:t>
              </a:r>
              <a:endPara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搭建线上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维系记录平台 </a:t>
              </a:r>
              <a:endParaRPr lang="en-US" altLang="zh-CN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42900" indent="-342900">
                <a:lnSpc>
                  <a:spcPts val="3000"/>
                </a:lnSpc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建立符合业务的</a:t>
              </a:r>
              <a:r>
                <a:rPr lang="zh-CN" altLang="en-US" sz="2000" dirty="0">
                  <a:solidFill>
                    <a:srgbClr val="9C5A9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用户权限管控体系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889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0C3A3B-3A03-BC0D-AE73-B2D714F0183B}"/>
              </a:ext>
            </a:extLst>
          </p:cNvPr>
          <p:cNvSpPr/>
          <p:nvPr/>
        </p:nvSpPr>
        <p:spPr>
          <a:xfrm>
            <a:off x="-169231" y="203149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657516" y="354350"/>
            <a:ext cx="225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技术与理论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7AB5BD-1850-489D-AAC0-39A409D45A37}"/>
              </a:ext>
            </a:extLst>
          </p:cNvPr>
          <p:cNvSpPr/>
          <p:nvPr/>
        </p:nvSpPr>
        <p:spPr>
          <a:xfrm>
            <a:off x="5141520" y="3463264"/>
            <a:ext cx="2161592" cy="1918655"/>
          </a:xfrm>
          <a:prstGeom prst="rect">
            <a:avLst/>
          </a:prstGeom>
          <a:solidFill>
            <a:srgbClr val="9C5A99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6D77409-4ECD-3DB1-05C0-56A4DDCC5BC6}"/>
              </a:ext>
            </a:extLst>
          </p:cNvPr>
          <p:cNvSpPr/>
          <p:nvPr/>
        </p:nvSpPr>
        <p:spPr>
          <a:xfrm>
            <a:off x="5505271" y="2713572"/>
            <a:ext cx="2161592" cy="1918655"/>
          </a:xfrm>
          <a:prstGeom prst="rect">
            <a:avLst/>
          </a:prstGeom>
          <a:solidFill>
            <a:srgbClr val="D5B9D2">
              <a:alpha val="6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8CAC14-FF19-5388-90E4-67793D720332}"/>
              </a:ext>
            </a:extLst>
          </p:cNvPr>
          <p:cNvSpPr/>
          <p:nvPr/>
        </p:nvSpPr>
        <p:spPr>
          <a:xfrm>
            <a:off x="5678581" y="1929591"/>
            <a:ext cx="2161592" cy="1918655"/>
          </a:xfrm>
          <a:prstGeom prst="rect">
            <a:avLst/>
          </a:prstGeom>
          <a:solidFill>
            <a:srgbClr val="9C5A99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AF20CE0-FDBF-9F94-2E06-5319DCE021C3}"/>
              </a:ext>
            </a:extLst>
          </p:cNvPr>
          <p:cNvSpPr/>
          <p:nvPr/>
        </p:nvSpPr>
        <p:spPr>
          <a:xfrm>
            <a:off x="5855152" y="916577"/>
            <a:ext cx="2225723" cy="2210057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6A0060"/>
              </a:solidFill>
              <a:effectLst/>
              <a:uLnTx/>
              <a:uFillTx/>
              <a:latin typeface="Arial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1" name="文本框 31">
            <a:extLst>
              <a:ext uri="{FF2B5EF4-FFF2-40B4-BE49-F238E27FC236}">
                <a16:creationId xmlns:a16="http://schemas.microsoft.com/office/drawing/2014/main" id="{C1A89265-643C-48FA-B6CF-4E9FB90D7891}"/>
              </a:ext>
            </a:extLst>
          </p:cNvPr>
          <p:cNvSpPr txBox="1"/>
          <p:nvPr/>
        </p:nvSpPr>
        <p:spPr>
          <a:xfrm>
            <a:off x="1844543" y="2370064"/>
            <a:ext cx="4205737" cy="105804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模块化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：模块边界清晰，相互隔离</a:t>
            </a: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服务化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：服务的注册和依赖很方便</a:t>
            </a: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易于扩展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：提供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SPI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能力，自定义扩展点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32">
            <a:extLst>
              <a:ext uri="{FF2B5EF4-FFF2-40B4-BE49-F238E27FC236}">
                <a16:creationId xmlns:a16="http://schemas.microsoft.com/office/drawing/2014/main" id="{62CAB270-B885-3554-8C4D-91621AEAB088}"/>
              </a:ext>
            </a:extLst>
          </p:cNvPr>
          <p:cNvSpPr txBox="1"/>
          <p:nvPr/>
        </p:nvSpPr>
        <p:spPr>
          <a:xfrm>
            <a:off x="1919133" y="1680149"/>
            <a:ext cx="2027887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SOFA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</a:p>
        </p:txBody>
      </p:sp>
      <p:cxnSp>
        <p:nvCxnSpPr>
          <p:cNvPr id="23" name="直接连接符 25">
            <a:extLst>
              <a:ext uri="{FF2B5EF4-FFF2-40B4-BE49-F238E27FC236}">
                <a16:creationId xmlns:a16="http://schemas.microsoft.com/office/drawing/2014/main" id="{831E17F4-B9E4-236A-1882-EC7EEE2201D6}"/>
              </a:ext>
            </a:extLst>
          </p:cNvPr>
          <p:cNvCxnSpPr>
            <a:cxnSpLocks/>
          </p:cNvCxnSpPr>
          <p:nvPr/>
        </p:nvCxnSpPr>
        <p:spPr>
          <a:xfrm>
            <a:off x="1915563" y="2197298"/>
            <a:ext cx="477653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6">
            <a:extLst>
              <a:ext uri="{FF2B5EF4-FFF2-40B4-BE49-F238E27FC236}">
                <a16:creationId xmlns:a16="http://schemas.microsoft.com/office/drawing/2014/main" id="{FB431B91-AFEE-4359-2915-FA83AE5A510C}"/>
              </a:ext>
            </a:extLst>
          </p:cNvPr>
          <p:cNvCxnSpPr>
            <a:cxnSpLocks/>
          </p:cNvCxnSpPr>
          <p:nvPr/>
        </p:nvCxnSpPr>
        <p:spPr>
          <a:xfrm>
            <a:off x="6902953" y="1284880"/>
            <a:ext cx="481279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CFF6918-871F-45B4-DB64-CF68870DACEF}"/>
              </a:ext>
            </a:extLst>
          </p:cNvPr>
          <p:cNvCxnSpPr>
            <a:cxnSpLocks/>
          </p:cNvCxnSpPr>
          <p:nvPr/>
        </p:nvCxnSpPr>
        <p:spPr>
          <a:xfrm>
            <a:off x="7120890" y="3108934"/>
            <a:ext cx="4594860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41">
            <a:extLst>
              <a:ext uri="{FF2B5EF4-FFF2-40B4-BE49-F238E27FC236}">
                <a16:creationId xmlns:a16="http://schemas.microsoft.com/office/drawing/2014/main" id="{E7328CE5-4FBC-51B8-13C2-CF3D20E35E54}"/>
              </a:ext>
            </a:extLst>
          </p:cNvPr>
          <p:cNvCxnSpPr>
            <a:cxnSpLocks/>
          </p:cNvCxnSpPr>
          <p:nvPr/>
        </p:nvCxnSpPr>
        <p:spPr>
          <a:xfrm flipV="1">
            <a:off x="1915563" y="4467938"/>
            <a:ext cx="4106342" cy="2301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4">
            <a:extLst>
              <a:ext uri="{FF2B5EF4-FFF2-40B4-BE49-F238E27FC236}">
                <a16:creationId xmlns:a16="http://schemas.microsoft.com/office/drawing/2014/main" id="{4B36F99E-BDA4-39DC-EFEB-A99075BFC485}"/>
              </a:ext>
            </a:extLst>
          </p:cNvPr>
          <p:cNvCxnSpPr>
            <a:cxnSpLocks/>
          </p:cNvCxnSpPr>
          <p:nvPr/>
        </p:nvCxnSpPr>
        <p:spPr>
          <a:xfrm>
            <a:off x="6164580" y="4793244"/>
            <a:ext cx="5551170" cy="270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32">
            <a:extLst>
              <a:ext uri="{FF2B5EF4-FFF2-40B4-BE49-F238E27FC236}">
                <a16:creationId xmlns:a16="http://schemas.microsoft.com/office/drawing/2014/main" id="{F6F0802F-B9BE-C594-A4A7-BEDAFEDA525C}"/>
              </a:ext>
            </a:extLst>
          </p:cNvPr>
          <p:cNvSpPr txBox="1"/>
          <p:nvPr/>
        </p:nvSpPr>
        <p:spPr>
          <a:xfrm>
            <a:off x="8668926" y="804978"/>
            <a:ext cx="3231242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TextRank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关键词抽取算法</a:t>
            </a:r>
          </a:p>
        </p:txBody>
      </p:sp>
      <p:sp>
        <p:nvSpPr>
          <p:cNvPr id="53" name="文本框 32">
            <a:extLst>
              <a:ext uri="{FF2B5EF4-FFF2-40B4-BE49-F238E27FC236}">
                <a16:creationId xmlns:a16="http://schemas.microsoft.com/office/drawing/2014/main" id="{9480CFB6-C09D-7288-2358-90D507B01D1B}"/>
              </a:ext>
            </a:extLst>
          </p:cNvPr>
          <p:cNvSpPr txBox="1"/>
          <p:nvPr/>
        </p:nvSpPr>
        <p:spPr>
          <a:xfrm>
            <a:off x="9656836" y="4320532"/>
            <a:ext cx="2161592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TestNG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测试框架</a:t>
            </a:r>
          </a:p>
        </p:txBody>
      </p:sp>
      <p:sp>
        <p:nvSpPr>
          <p:cNvPr id="62" name="文本框 32">
            <a:extLst>
              <a:ext uri="{FF2B5EF4-FFF2-40B4-BE49-F238E27FC236}">
                <a16:creationId xmlns:a16="http://schemas.microsoft.com/office/drawing/2014/main" id="{6043F7BE-3527-CC57-A86C-81A9FE6AA919}"/>
              </a:ext>
            </a:extLst>
          </p:cNvPr>
          <p:cNvSpPr txBox="1"/>
          <p:nvPr/>
        </p:nvSpPr>
        <p:spPr>
          <a:xfrm>
            <a:off x="8206972" y="2641634"/>
            <a:ext cx="3985028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基于属性的权限控制（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ABAC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sp>
        <p:nvSpPr>
          <p:cNvPr id="65" name="文本框 32">
            <a:extLst>
              <a:ext uri="{FF2B5EF4-FFF2-40B4-BE49-F238E27FC236}">
                <a16:creationId xmlns:a16="http://schemas.microsoft.com/office/drawing/2014/main" id="{9B2A6922-69F4-0B24-1023-CB91864151E7}"/>
              </a:ext>
            </a:extLst>
          </p:cNvPr>
          <p:cNvSpPr txBox="1"/>
          <p:nvPr/>
        </p:nvSpPr>
        <p:spPr>
          <a:xfrm>
            <a:off x="1915563" y="3986528"/>
            <a:ext cx="2909250" cy="40010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MsgBroker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消息中间件</a:t>
            </a:r>
          </a:p>
        </p:txBody>
      </p:sp>
      <p:sp>
        <p:nvSpPr>
          <p:cNvPr id="78" name="文本框 31">
            <a:extLst>
              <a:ext uri="{FF2B5EF4-FFF2-40B4-BE49-F238E27FC236}">
                <a16:creationId xmlns:a16="http://schemas.microsoft.com/office/drawing/2014/main" id="{BC120141-198C-879C-535A-F121F2FDB249}"/>
              </a:ext>
            </a:extLst>
          </p:cNvPr>
          <p:cNvSpPr txBox="1"/>
          <p:nvPr/>
        </p:nvSpPr>
        <p:spPr>
          <a:xfrm>
            <a:off x="1844542" y="4715736"/>
            <a:ext cx="4384808" cy="139146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系统间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可靠通信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的支撑性软件系统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C5A9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“推方法”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的消息消费模式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五大核心模块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：发布者、订阅者、消息中心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消息种类、订阅关系</a:t>
            </a:r>
          </a:p>
        </p:txBody>
      </p:sp>
      <p:sp>
        <p:nvSpPr>
          <p:cNvPr id="79" name="文本框 31">
            <a:extLst>
              <a:ext uri="{FF2B5EF4-FFF2-40B4-BE49-F238E27FC236}">
                <a16:creationId xmlns:a16="http://schemas.microsoft.com/office/drawing/2014/main" id="{5C48727C-9C40-E449-83A0-D28F032313E1}"/>
              </a:ext>
            </a:extLst>
          </p:cNvPr>
          <p:cNvSpPr txBox="1"/>
          <p:nvPr/>
        </p:nvSpPr>
        <p:spPr>
          <a:xfrm>
            <a:off x="7750593" y="1448952"/>
            <a:ext cx="4205737" cy="7322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无监督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的学习算法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对候选词进行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图排名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确定文本关键词</a:t>
            </a:r>
          </a:p>
        </p:txBody>
      </p:sp>
      <p:sp>
        <p:nvSpPr>
          <p:cNvPr id="80" name="文本框 31">
            <a:extLst>
              <a:ext uri="{FF2B5EF4-FFF2-40B4-BE49-F238E27FC236}">
                <a16:creationId xmlns:a16="http://schemas.microsoft.com/office/drawing/2014/main" id="{446CBDCA-7A63-CB89-54B7-338CCE251436}"/>
              </a:ext>
            </a:extLst>
          </p:cNvPr>
          <p:cNvSpPr txBox="1"/>
          <p:nvPr/>
        </p:nvSpPr>
        <p:spPr>
          <a:xfrm>
            <a:off x="7729917" y="3233238"/>
            <a:ext cx="4205737" cy="7246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一种可以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较细粒度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控制权限的模型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四个重要元素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：主体、客体、操作和环境 </a:t>
            </a:r>
          </a:p>
        </p:txBody>
      </p:sp>
      <p:sp>
        <p:nvSpPr>
          <p:cNvPr id="82" name="文本框 31">
            <a:extLst>
              <a:ext uri="{FF2B5EF4-FFF2-40B4-BE49-F238E27FC236}">
                <a16:creationId xmlns:a16="http://schemas.microsoft.com/office/drawing/2014/main" id="{F2FDFC10-6B05-FD45-463D-F7CEA308820B}"/>
              </a:ext>
            </a:extLst>
          </p:cNvPr>
          <p:cNvSpPr txBox="1"/>
          <p:nvPr/>
        </p:nvSpPr>
        <p:spPr>
          <a:xfrm>
            <a:off x="7729916" y="4962259"/>
            <a:ext cx="4205737" cy="139146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一款主流的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自动化测试框架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，支持并行测试、分组测试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支持通过</a:t>
            </a:r>
            <a:r>
              <a:rPr lang="en" altLang="zh-CN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注解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来标识测试 </a:t>
            </a: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支持测试用例之间</a:t>
            </a:r>
            <a:r>
              <a:rPr lang="zh-CN" altLang="en-US" sz="16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共享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数据和状态</a:t>
            </a:r>
          </a:p>
        </p:txBody>
      </p:sp>
    </p:spTree>
    <p:extLst>
      <p:ext uri="{BB962C8B-B14F-4D97-AF65-F5344CB8AC3E}">
        <p14:creationId xmlns:p14="http://schemas.microsoft.com/office/powerpoint/2010/main" val="150441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14666" y="354350"/>
            <a:ext cx="415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r>
              <a:rPr lang="en-US" altLang="zh-CN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操作权限控制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DC3F7C-E314-5FC3-B698-150E2D38DB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2012" y="976149"/>
            <a:ext cx="5352251" cy="3462211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365743B6-47BF-63DB-C9C7-C13CA6EC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25455"/>
              </p:ext>
            </p:extLst>
          </p:nvPr>
        </p:nvGraphicFramePr>
        <p:xfrm>
          <a:off x="7181850" y="1054158"/>
          <a:ext cx="4798858" cy="5457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996">
                  <a:extLst>
                    <a:ext uri="{9D8B030D-6E8A-4147-A177-3AD203B41FA5}">
                      <a16:colId xmlns:a16="http://schemas.microsoft.com/office/drawing/2014/main" val="3235472837"/>
                    </a:ext>
                  </a:extLst>
                </a:gridCol>
                <a:gridCol w="3422862">
                  <a:extLst>
                    <a:ext uri="{9D8B030D-6E8A-4147-A177-3AD203B41FA5}">
                      <a16:colId xmlns:a16="http://schemas.microsoft.com/office/drawing/2014/main" val="3649002175"/>
                    </a:ext>
                  </a:extLst>
                </a:gridCol>
              </a:tblGrid>
              <a:tr h="6422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4396"/>
                  </a:ext>
                </a:extLst>
              </a:tr>
              <a:tr h="46326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鉴定用户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操作权限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spcBef>
                          <a:spcPts val="2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对于某主体针对某客体在某种环境下进行某操作进行鉴权。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0119"/>
                  </a:ext>
                </a:extLst>
              </a:tr>
              <a:tr h="46326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查询用户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可操作资源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查询某主体在某种特定环境下能进行某操作的所有客体。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i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例如：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用户进入客户详情页时，提供查询该用户能够有权限进行打标操作的标签值的能力。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56276"/>
                  </a:ext>
                </a:extLst>
              </a:tr>
              <a:tr h="38762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管理权限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配置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6000" marR="3600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仅对系统管理员开放。</a:t>
                      </a:r>
                      <a:endParaRPr lang="en-US" altLang="zh-CN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ts val="28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采用配置化能力解决权限变更的问题，能够较大程度减少代码层面的变更次数，使系统能够敏捷地进行迭代。 </a:t>
                      </a:r>
                    </a:p>
                  </a:txBody>
                  <a:tcPr marL="36000" marR="3600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2904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E121550B-F6B8-4A66-3E88-CC237515966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0362" y="4576384"/>
            <a:ext cx="4943371" cy="19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0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14666" y="354350"/>
            <a:ext cx="4154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r>
              <a:rPr lang="en-US" altLang="zh-CN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客户标签管理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E5E07F-3A7E-BE0A-31BE-FEB66A0A8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4129" y="1370991"/>
            <a:ext cx="5480002" cy="4120857"/>
          </a:xfrm>
          <a:prstGeom prst="rect">
            <a:avLst/>
          </a:prstGeom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E6C82DD-BB04-5180-918C-B6663B7CF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75243"/>
              </p:ext>
            </p:extLst>
          </p:nvPr>
        </p:nvGraphicFramePr>
        <p:xfrm>
          <a:off x="7240250" y="1335386"/>
          <a:ext cx="4715530" cy="41959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0691">
                  <a:extLst>
                    <a:ext uri="{9D8B030D-6E8A-4147-A177-3AD203B41FA5}">
                      <a16:colId xmlns:a16="http://schemas.microsoft.com/office/drawing/2014/main" val="3235472837"/>
                    </a:ext>
                  </a:extLst>
                </a:gridCol>
                <a:gridCol w="3194839">
                  <a:extLst>
                    <a:ext uri="{9D8B030D-6E8A-4147-A177-3AD203B41FA5}">
                      <a16:colId xmlns:a16="http://schemas.microsoft.com/office/drawing/2014/main" val="3649002175"/>
                    </a:ext>
                  </a:extLst>
                </a:gridCol>
              </a:tblGrid>
              <a:tr h="6719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4396"/>
                  </a:ext>
                </a:extLst>
              </a:tr>
              <a:tr h="1227835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管理标签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支持用户在符合权限要求的情况下给客户打标去标等操作。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结合算法自动更新标签。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0119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查询标签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支持根据客户名称查询标签和根据类别（人工打标、自动打标）查询标签。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56276"/>
                  </a:ext>
                </a:extLst>
              </a:tr>
              <a:tr h="1148113"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配置自动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标签管理任务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6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支持系统管理员对自动更新标签任务开启时间进行配置。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04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26096" y="354350"/>
            <a:ext cx="519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r>
              <a:rPr lang="en-US" altLang="zh-CN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客户异动发现与维系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71451BE-FEC1-9454-F8DA-91662C5A7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98600"/>
              </p:ext>
            </p:extLst>
          </p:nvPr>
        </p:nvGraphicFramePr>
        <p:xfrm>
          <a:off x="7602141" y="1357956"/>
          <a:ext cx="4444492" cy="4595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5475">
                  <a:extLst>
                    <a:ext uri="{9D8B030D-6E8A-4147-A177-3AD203B41FA5}">
                      <a16:colId xmlns:a16="http://schemas.microsoft.com/office/drawing/2014/main" val="3235472837"/>
                    </a:ext>
                  </a:extLst>
                </a:gridCol>
                <a:gridCol w="2959017">
                  <a:extLst>
                    <a:ext uri="{9D8B030D-6E8A-4147-A177-3AD203B41FA5}">
                      <a16:colId xmlns:a16="http://schemas.microsoft.com/office/drawing/2014/main" val="3649002175"/>
                    </a:ext>
                  </a:extLst>
                </a:gridCol>
              </a:tblGrid>
              <a:tr h="4942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24396"/>
                  </a:ext>
                </a:extLst>
              </a:tr>
              <a:tr h="7227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配置客户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异动获取任务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支持管理员配置异动信息获取任务运行的时间。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310119"/>
                  </a:ext>
                </a:extLst>
              </a:tr>
              <a:tr h="7227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获取客户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异动信息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通过爬虫等技术获取客户异动信息并触达工作人员。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556276"/>
                  </a:ext>
                </a:extLst>
              </a:tr>
              <a:tr h="10275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提交维系记录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支持工作人员与异动客户沟通后提交维系记录，支持记录的个性化存储。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92904"/>
                  </a:ext>
                </a:extLst>
              </a:tr>
              <a:tr h="679804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查询维系记录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支持维系记录的</a:t>
                      </a:r>
                      <a:r>
                        <a:rPr lang="zh-CN" altLang="en-US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详情查询和组合列表查询。</a:t>
                      </a: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534079"/>
                  </a:ext>
                </a:extLst>
              </a:tr>
              <a:tr h="72273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下载维系记录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支持异步机制下载记录，不影响其余操作。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956637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64C9BA1-6C71-DDF5-3043-E2BA7F3C367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663" y="1482812"/>
            <a:ext cx="5876967" cy="42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9D98D0ED-E764-D5E3-44EC-BECEE2A2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0" y="1164167"/>
            <a:ext cx="8534400" cy="45296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2737526" y="354350"/>
            <a:ext cx="238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系统边界设计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sp>
        <p:nvSpPr>
          <p:cNvPr id="19" name="文本框 32">
            <a:extLst>
              <a:ext uri="{FF2B5EF4-FFF2-40B4-BE49-F238E27FC236}">
                <a16:creationId xmlns:a16="http://schemas.microsoft.com/office/drawing/2014/main" id="{968FC552-9C28-9065-8202-C95691A148F8}"/>
              </a:ext>
            </a:extLst>
          </p:cNvPr>
          <p:cNvSpPr txBox="1"/>
          <p:nvPr/>
        </p:nvSpPr>
        <p:spPr>
          <a:xfrm>
            <a:off x="10552674" y="1297459"/>
            <a:ext cx="1495067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defTabSz="342900"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获取当前系统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用户信息 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93E09CC-A62F-31E8-E09C-6CB32CEE34EC}"/>
              </a:ext>
            </a:extLst>
          </p:cNvPr>
          <p:cNvCxnSpPr>
            <a:cxnSpLocks/>
          </p:cNvCxnSpPr>
          <p:nvPr/>
        </p:nvCxnSpPr>
        <p:spPr>
          <a:xfrm flipV="1">
            <a:off x="9761838" y="1724067"/>
            <a:ext cx="790836" cy="722571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583EE83-97ED-7967-3EDC-4A875F29BBFE}"/>
              </a:ext>
            </a:extLst>
          </p:cNvPr>
          <p:cNvCxnSpPr>
            <a:cxnSpLocks/>
          </p:cNvCxnSpPr>
          <p:nvPr/>
        </p:nvCxnSpPr>
        <p:spPr>
          <a:xfrm flipV="1">
            <a:off x="9761838" y="2951630"/>
            <a:ext cx="790836" cy="353942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FDA2F03-62ED-A9EE-3E75-9D2810CA3C89}"/>
              </a:ext>
            </a:extLst>
          </p:cNvPr>
          <p:cNvCxnSpPr>
            <a:cxnSpLocks/>
          </p:cNvCxnSpPr>
          <p:nvPr/>
        </p:nvCxnSpPr>
        <p:spPr>
          <a:xfrm>
            <a:off x="9761838" y="4109675"/>
            <a:ext cx="790836" cy="165763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EC2A3EB-729B-60C4-A337-CD052FE07C6F}"/>
              </a:ext>
            </a:extLst>
          </p:cNvPr>
          <p:cNvCxnSpPr>
            <a:cxnSpLocks/>
          </p:cNvCxnSpPr>
          <p:nvPr/>
        </p:nvCxnSpPr>
        <p:spPr>
          <a:xfrm>
            <a:off x="9761838" y="5044704"/>
            <a:ext cx="790836" cy="515837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32">
            <a:extLst>
              <a:ext uri="{FF2B5EF4-FFF2-40B4-BE49-F238E27FC236}">
                <a16:creationId xmlns:a16="http://schemas.microsoft.com/office/drawing/2014/main" id="{49CE083C-D1E7-4CC6-8DB1-67961A924D4A}"/>
              </a:ext>
            </a:extLst>
          </p:cNvPr>
          <p:cNvSpPr txBox="1"/>
          <p:nvPr/>
        </p:nvSpPr>
        <p:spPr>
          <a:xfrm>
            <a:off x="10602101" y="2597688"/>
            <a:ext cx="1671252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定时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调度任</a:t>
            </a:r>
            <a:endParaRPr lang="en-US" altLang="zh-CN" sz="2000" dirty="0">
              <a:solidFill>
                <a:srgbClr val="9C5A9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务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注册管理 </a:t>
            </a:r>
          </a:p>
        </p:txBody>
      </p:sp>
      <p:sp>
        <p:nvSpPr>
          <p:cNvPr id="30" name="文本框 32">
            <a:extLst>
              <a:ext uri="{FF2B5EF4-FFF2-40B4-BE49-F238E27FC236}">
                <a16:creationId xmlns:a16="http://schemas.microsoft.com/office/drawing/2014/main" id="{5790DEDA-A157-431F-8503-6FDB152A2316}"/>
              </a:ext>
            </a:extLst>
          </p:cNvPr>
          <p:cNvSpPr txBox="1"/>
          <p:nvPr/>
        </p:nvSpPr>
        <p:spPr>
          <a:xfrm>
            <a:off x="10559369" y="3921496"/>
            <a:ext cx="1488372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异动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情报短信邮件</a:t>
            </a:r>
            <a:r>
              <a:rPr lang="zh-CN" altLang="en-US" sz="2000" dirty="0">
                <a:solidFill>
                  <a:srgbClr val="9C5A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触达 </a:t>
            </a:r>
          </a:p>
        </p:txBody>
      </p:sp>
      <p:sp>
        <p:nvSpPr>
          <p:cNvPr id="31" name="文本框 32">
            <a:extLst>
              <a:ext uri="{FF2B5EF4-FFF2-40B4-BE49-F238E27FC236}">
                <a16:creationId xmlns:a16="http://schemas.microsoft.com/office/drawing/2014/main" id="{43FDF7E8-1C9F-40D0-C9A3-A81FC858476B}"/>
              </a:ext>
            </a:extLst>
          </p:cNvPr>
          <p:cNvSpPr txBox="1"/>
          <p:nvPr/>
        </p:nvSpPr>
        <p:spPr>
          <a:xfrm>
            <a:off x="10559370" y="5320717"/>
            <a:ext cx="1488371" cy="70788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9C5A99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爬虫参数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获取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5665D5-957B-691F-D8E8-F9404C56812F}"/>
              </a:ext>
            </a:extLst>
          </p:cNvPr>
          <p:cNvSpPr/>
          <p:nvPr/>
        </p:nvSpPr>
        <p:spPr>
          <a:xfrm>
            <a:off x="1758330" y="2793075"/>
            <a:ext cx="5826694" cy="3021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0000"/>
              </a:highligh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66348E7-6523-4BC1-095F-9E27FE1E9430}"/>
              </a:ext>
            </a:extLst>
          </p:cNvPr>
          <p:cNvSpPr/>
          <p:nvPr/>
        </p:nvSpPr>
        <p:spPr>
          <a:xfrm>
            <a:off x="8301146" y="1907336"/>
            <a:ext cx="1969273" cy="3695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91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F857586-B3DC-B1F8-2EF1-C9C4A3B0195E}"/>
              </a:ext>
            </a:extLst>
          </p:cNvPr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AEAC32-7D20-C647-6B9C-05151B54A4E8}"/>
              </a:ext>
            </a:extLst>
          </p:cNvPr>
          <p:cNvSpPr txBox="1"/>
          <p:nvPr/>
        </p:nvSpPr>
        <p:spPr>
          <a:xfrm>
            <a:off x="-158721" y="4109675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9A0FB9-8C50-CC38-96B2-96EBC928C8D7}"/>
              </a:ext>
            </a:extLst>
          </p:cNvPr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58354F-5623-28C8-ABE0-59CEF676BA0B}"/>
              </a:ext>
            </a:extLst>
          </p:cNvPr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2E63B5-73C4-2CD8-DF35-11E468758B50}"/>
              </a:ext>
            </a:extLst>
          </p:cNvPr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4C5877-E299-0484-FECF-AF9EA8BE886E}"/>
              </a:ext>
            </a:extLst>
          </p:cNvPr>
          <p:cNvCxnSpPr>
            <a:cxnSpLocks/>
          </p:cNvCxnSpPr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B07B94C2-2C89-A861-F946-FACBC8F2BA62}"/>
              </a:ext>
            </a:extLst>
          </p:cNvPr>
          <p:cNvCxnSpPr>
            <a:cxnSpLocks/>
          </p:cNvCxnSpPr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EF7100F9-2DB0-4599-6E02-8648705CB8D4}"/>
              </a:ext>
            </a:extLst>
          </p:cNvPr>
          <p:cNvCxnSpPr>
            <a:cxnSpLocks/>
          </p:cNvCxnSpPr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808F69-54FD-1957-804C-C4E49A03D109}"/>
              </a:ext>
            </a:extLst>
          </p:cNvPr>
          <p:cNvCxnSpPr>
            <a:cxnSpLocks/>
          </p:cNvCxnSpPr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>
            <a:extLst>
              <a:ext uri="{FF2B5EF4-FFF2-40B4-BE49-F238E27FC236}">
                <a16:creationId xmlns:a16="http://schemas.microsoft.com/office/drawing/2014/main" id="{1C6497DB-6E79-6800-6DA9-5C5253D62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/>
        </p:blipFill>
        <p:spPr bwMode="auto">
          <a:xfrm>
            <a:off x="1996529" y="1101206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13C4B4F-1B53-3503-1534-A7F1D9D079D5}"/>
              </a:ext>
            </a:extLst>
          </p:cNvPr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FF6075-4B11-B1B8-EAE1-E1BC99761809}"/>
              </a:ext>
            </a:extLst>
          </p:cNvPr>
          <p:cNvSpPr txBox="1"/>
          <p:nvPr/>
        </p:nvSpPr>
        <p:spPr>
          <a:xfrm>
            <a:off x="1803359" y="2046636"/>
            <a:ext cx="9737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F072BEF9-48D7-D009-820A-F02ABCEA5C8D}"/>
              </a:ext>
            </a:extLst>
          </p:cNvPr>
          <p:cNvCxnSpPr>
            <a:cxnSpLocks/>
          </p:cNvCxnSpPr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CB1BE-4FA2-E8A6-CA99-CD93DF3E0DFF}"/>
              </a:ext>
            </a:extLst>
          </p:cNvPr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C810F-5755-0085-A350-8E92664C7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8009" y="554802"/>
            <a:ext cx="7710052" cy="5748396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A29DFF8A-DC2C-4D70-B9CE-0C5B13E071B3}"/>
              </a:ext>
            </a:extLst>
          </p:cNvPr>
          <p:cNvSpPr/>
          <p:nvPr/>
        </p:nvSpPr>
        <p:spPr>
          <a:xfrm>
            <a:off x="6256499" y="1160034"/>
            <a:ext cx="187891" cy="229846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ABF406BB-FFC3-3A2F-9D2F-167982BA5552}"/>
              </a:ext>
            </a:extLst>
          </p:cNvPr>
          <p:cNvSpPr/>
          <p:nvPr/>
        </p:nvSpPr>
        <p:spPr>
          <a:xfrm>
            <a:off x="6219357" y="3011572"/>
            <a:ext cx="189607" cy="319458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071874A6-7F41-0A2B-F4A6-625DDDEC2B4C}"/>
              </a:ext>
            </a:extLst>
          </p:cNvPr>
          <p:cNvSpPr/>
          <p:nvPr/>
        </p:nvSpPr>
        <p:spPr>
          <a:xfrm>
            <a:off x="8563905" y="3011572"/>
            <a:ext cx="189607" cy="319458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左右箭头 3">
            <a:extLst>
              <a:ext uri="{FF2B5EF4-FFF2-40B4-BE49-F238E27FC236}">
                <a16:creationId xmlns:a16="http://schemas.microsoft.com/office/drawing/2014/main" id="{8B8800B2-EAFE-2299-0323-D5B17656C203}"/>
              </a:ext>
            </a:extLst>
          </p:cNvPr>
          <p:cNvSpPr/>
          <p:nvPr/>
        </p:nvSpPr>
        <p:spPr>
          <a:xfrm>
            <a:off x="9127671" y="3657600"/>
            <a:ext cx="555172" cy="204290"/>
          </a:xfrm>
          <a:prstGeom prst="left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1D6DEE12-5763-8002-BDB3-3D96659339AD}"/>
              </a:ext>
            </a:extLst>
          </p:cNvPr>
          <p:cNvSpPr/>
          <p:nvPr/>
        </p:nvSpPr>
        <p:spPr>
          <a:xfrm>
            <a:off x="9561572" y="1160034"/>
            <a:ext cx="187891" cy="229846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下箭头 27">
            <a:extLst>
              <a:ext uri="{FF2B5EF4-FFF2-40B4-BE49-F238E27FC236}">
                <a16:creationId xmlns:a16="http://schemas.microsoft.com/office/drawing/2014/main" id="{5C7418D3-4259-B2C3-00E4-2EF6E95296D9}"/>
              </a:ext>
            </a:extLst>
          </p:cNvPr>
          <p:cNvSpPr/>
          <p:nvPr/>
        </p:nvSpPr>
        <p:spPr>
          <a:xfrm>
            <a:off x="7740945" y="4139332"/>
            <a:ext cx="189607" cy="319458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362DE664-56BF-187B-C4B2-60B60F7B4C36}"/>
              </a:ext>
            </a:extLst>
          </p:cNvPr>
          <p:cNvSpPr/>
          <p:nvPr/>
        </p:nvSpPr>
        <p:spPr>
          <a:xfrm>
            <a:off x="7751105" y="5272172"/>
            <a:ext cx="189607" cy="319458"/>
          </a:xfrm>
          <a:prstGeom prst="down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495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heme/theme1.xml><?xml version="1.0" encoding="utf-8"?>
<a:theme xmlns:a="http://schemas.openxmlformats.org/drawingml/2006/main" name="Office 主题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10537</TotalTime>
  <Words>1405</Words>
  <Application>Microsoft Macintosh PowerPoint</Application>
  <PresentationFormat>宽屏</PresentationFormat>
  <Paragraphs>356</Paragraphs>
  <Slides>23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华文中宋</vt:lpstr>
      <vt:lpstr>Microsoft YaHei</vt:lpstr>
      <vt:lpstr>Microsoft YaHei</vt:lpstr>
      <vt:lpstr>印品黑体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徐鹤</dc:creator>
  <cp:lastModifiedBy>Microsoft Office User</cp:lastModifiedBy>
  <cp:revision>396</cp:revision>
  <dcterms:created xsi:type="dcterms:W3CDTF">2017-05-30T11:12:37Z</dcterms:created>
  <dcterms:modified xsi:type="dcterms:W3CDTF">2022-04-26T12:31:07Z</dcterms:modified>
</cp:coreProperties>
</file>